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897" r:id="rId5"/>
  </p:sldMasterIdLst>
  <p:notesMasterIdLst>
    <p:notesMasterId r:id="rId49"/>
  </p:notesMasterIdLst>
  <p:sldIdLst>
    <p:sldId id="256" r:id="rId6"/>
    <p:sldId id="257" r:id="rId7"/>
    <p:sldId id="259" r:id="rId8"/>
    <p:sldId id="258" r:id="rId9"/>
    <p:sldId id="271" r:id="rId10"/>
    <p:sldId id="279" r:id="rId11"/>
    <p:sldId id="275" r:id="rId12"/>
    <p:sldId id="274" r:id="rId13"/>
    <p:sldId id="277" r:id="rId14"/>
    <p:sldId id="278" r:id="rId15"/>
    <p:sldId id="280" r:id="rId16"/>
    <p:sldId id="281" r:id="rId17"/>
    <p:sldId id="282" r:id="rId18"/>
    <p:sldId id="276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147483440" r:id="rId28"/>
    <p:sldId id="2147483494" r:id="rId29"/>
    <p:sldId id="2147479103" r:id="rId30"/>
    <p:sldId id="2147483464" r:id="rId31"/>
    <p:sldId id="302" r:id="rId32"/>
    <p:sldId id="305" r:id="rId33"/>
    <p:sldId id="306" r:id="rId34"/>
    <p:sldId id="291" r:id="rId35"/>
    <p:sldId id="294" r:id="rId36"/>
    <p:sldId id="292" r:id="rId37"/>
    <p:sldId id="293" r:id="rId38"/>
    <p:sldId id="295" r:id="rId39"/>
    <p:sldId id="307" r:id="rId40"/>
    <p:sldId id="300" r:id="rId41"/>
    <p:sldId id="296" r:id="rId42"/>
    <p:sldId id="297" r:id="rId43"/>
    <p:sldId id="301" r:id="rId44"/>
    <p:sldId id="298" r:id="rId45"/>
    <p:sldId id="299" r:id="rId46"/>
    <p:sldId id="308" r:id="rId47"/>
    <p:sldId id="309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D20301-4287-9041-12C5-ED81E193C2E0}" name="Richard Diver (HE/HIM)" initials="R(" userId="S::ridive@microsoft.com::1d7465a4-5cd3-4dc8-8db9-565c720ebd9c" providerId="AD"/>
  <p188:author id="{D024320A-2B1A-AA96-8FA3-6F7FFF4A7B89}" name="Janice Wu" initials="JW" userId="S::zhiwu@microsoft.com::c6c86711-f426-45df-b901-2827697bb9cb" providerId="AD"/>
  <p188:author id="{DFD44415-4C76-42C8-129F-2632CEEFE8F8}" name="Nannette Sperling (Synaxis Corporation)" initials="NC" userId="S::v-nans@microsoft.com::d52d1fc2-a9a6-4dd3-9317-1239dd752952" providerId="AD"/>
  <p188:author id="{1761AB79-BD2F-5A7A-53FA-2F120E6BA2EB}" name="Michelle Rutzer (PRIME 8 LLC)" initials="MR" userId="S::v-mirut@microsoft.com::0eb8a9d2-7eff-4e29-9140-23a6a4b2fe89" providerId="AD"/>
  <p188:author id="{E65A7E9E-4CC2-39A4-3852-76C89A530F7C}" name="Sean Whalen" initials="SW" userId="S::seanwhalen@microsoft.com::224ef4fe-8a39-47ee-ad8b-07aa3deffa71" providerId="AD"/>
  <p188:author id="{FF4F35AD-D89A-90F7-8C74-6790F6E8E6E3}" name="Mihai Peicu" initials="MP" userId="S::mihaipe@ntdev.microsoft.com::f7a8ed6f-f8eb-4b6f-94cb-b50a7f7350d4" providerId="AD"/>
  <p188:author id="{839EABBA-E5A0-3440-23E1-8D4E1A29E188}" name="Gaurav Uppal" initials="GU" userId="S::guppal@microsoft.com::fcd2be2a-c66a-45b3-accb-39910e0284c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8F867D"/>
    <a:srgbClr val="EFF9FF"/>
    <a:srgbClr val="FFFFFF"/>
    <a:srgbClr val="B7DDFF"/>
    <a:srgbClr val="E4E4E4"/>
    <a:srgbClr val="ECECEC"/>
    <a:srgbClr val="F6F3FB"/>
    <a:srgbClr val="F9F9F9"/>
    <a:srgbClr val="F4F0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45C2DE-2819-4592-8ECB-CF65ED7593A7}" v="4" dt="2024-08-16T12:51:13.4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microsoft.com/office/2018/10/relationships/authors" Target="authors.xml"/><Relationship Id="rId8" Type="http://schemas.openxmlformats.org/officeDocument/2006/relationships/slide" Target="slides/slide3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Corio" userId="dbe1492c70b6d8a8" providerId="LiveId" clId="{7A45C2DE-2819-4592-8ECB-CF65ED7593A7}"/>
    <pc:docChg chg="delSld modSld sldOrd">
      <pc:chgData name="Scott Corio" userId="dbe1492c70b6d8a8" providerId="LiveId" clId="{7A45C2DE-2819-4592-8ECB-CF65ED7593A7}" dt="2024-08-16T12:51:21.378" v="20"/>
      <pc:docMkLst>
        <pc:docMk/>
      </pc:docMkLst>
      <pc:sldChg chg="modSp mod">
        <pc:chgData name="Scott Corio" userId="dbe1492c70b6d8a8" providerId="LiveId" clId="{7A45C2DE-2819-4592-8ECB-CF65ED7593A7}" dt="2024-08-15T11:43:30.126" v="9" actId="20577"/>
        <pc:sldMkLst>
          <pc:docMk/>
          <pc:sldMk cId="3882250790" sldId="257"/>
        </pc:sldMkLst>
        <pc:spChg chg="mod">
          <ac:chgData name="Scott Corio" userId="dbe1492c70b6d8a8" providerId="LiveId" clId="{7A45C2DE-2819-4592-8ECB-CF65ED7593A7}" dt="2024-08-15T11:43:30.126" v="9" actId="20577"/>
          <ac:spMkLst>
            <pc:docMk/>
            <pc:sldMk cId="3882250790" sldId="257"/>
            <ac:spMk id="6" creationId="{2C84464E-FA15-5C47-6AE7-5E297B79B2DD}"/>
          </ac:spMkLst>
        </pc:spChg>
      </pc:sldChg>
      <pc:sldChg chg="modSp mod">
        <pc:chgData name="Scott Corio" userId="dbe1492c70b6d8a8" providerId="LiveId" clId="{7A45C2DE-2819-4592-8ECB-CF65ED7593A7}" dt="2024-08-15T11:45:00.503" v="17" actId="20577"/>
        <pc:sldMkLst>
          <pc:docMk/>
          <pc:sldMk cId="3861892648" sldId="259"/>
        </pc:sldMkLst>
        <pc:spChg chg="mod">
          <ac:chgData name="Scott Corio" userId="dbe1492c70b6d8a8" providerId="LiveId" clId="{7A45C2DE-2819-4592-8ECB-CF65ED7593A7}" dt="2024-08-15T11:45:00.503" v="17" actId="20577"/>
          <ac:spMkLst>
            <pc:docMk/>
            <pc:sldMk cId="3861892648" sldId="259"/>
            <ac:spMk id="15" creationId="{1044DE30-4A3B-6052-FC77-E80F8E7F370A}"/>
          </ac:spMkLst>
        </pc:spChg>
      </pc:sldChg>
      <pc:sldChg chg="del">
        <pc:chgData name="Scott Corio" userId="dbe1492c70b6d8a8" providerId="LiveId" clId="{7A45C2DE-2819-4592-8ECB-CF65ED7593A7}" dt="2024-08-16T12:49:57.684" v="18" actId="47"/>
        <pc:sldMkLst>
          <pc:docMk/>
          <pc:sldMk cId="3576097089" sldId="304"/>
        </pc:sldMkLst>
      </pc:sldChg>
      <pc:sldChg chg="ord">
        <pc:chgData name="Scott Corio" userId="dbe1492c70b6d8a8" providerId="LiveId" clId="{7A45C2DE-2819-4592-8ECB-CF65ED7593A7}" dt="2024-08-16T12:51:21.378" v="20"/>
        <pc:sldMkLst>
          <pc:docMk/>
          <pc:sldMk cId="1528998787" sldId="2147483440"/>
        </pc:sldMkLst>
      </pc:sldChg>
    </pc:docChg>
  </pc:docChgLst>
  <pc:docChgLst>
    <pc:chgData name="Scott Corio" userId="dbe1492c70b6d8a8" providerId="LiveId" clId="{33E06332-9644-4398-AD17-5AE7B095DCD0}"/>
    <pc:docChg chg="undo custSel addSld modSld modMainMaster">
      <pc:chgData name="Scott Corio" userId="dbe1492c70b6d8a8" providerId="LiveId" clId="{33E06332-9644-4398-AD17-5AE7B095DCD0}" dt="2024-08-14T18:08:47.110" v="343"/>
      <pc:docMkLst>
        <pc:docMk/>
      </pc:docMkLst>
      <pc:sldChg chg="addSp delSp modSp mod">
        <pc:chgData name="Scott Corio" userId="dbe1492c70b6d8a8" providerId="LiveId" clId="{33E06332-9644-4398-AD17-5AE7B095DCD0}" dt="2024-08-14T17:43:15.059" v="14" actId="14100"/>
        <pc:sldMkLst>
          <pc:docMk/>
          <pc:sldMk cId="4151747777" sldId="292"/>
        </pc:sldMkLst>
        <pc:spChg chg="del">
          <ac:chgData name="Scott Corio" userId="dbe1492c70b6d8a8" providerId="LiveId" clId="{33E06332-9644-4398-AD17-5AE7B095DCD0}" dt="2024-08-14T17:41:33.126" v="0" actId="478"/>
          <ac:spMkLst>
            <pc:docMk/>
            <pc:sldMk cId="4151747777" sldId="292"/>
            <ac:spMk id="3" creationId="{1ACEB10B-87B7-01B4-799D-D5B3F757FA3B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17" creationId="{6028E41E-044E-94C8-2707-D4F0EFE8B547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18" creationId="{9B8FF43E-49A0-19F5-91D5-50F3B9A9AF45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19" creationId="{984984A6-6720-4E20-8B38-8B04C4B4092F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20" creationId="{EA872923-B658-DA47-B042-6BE636D6D2ED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21" creationId="{F16D8265-D916-4F09-DF03-517D75A03435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22" creationId="{4C101017-CD3A-9E99-F736-3BADE2864375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26" creationId="{31F73F47-2CCC-FBE4-5548-CDB96F577C88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27" creationId="{DD49D736-F44A-0E9D-2108-336E76A91D0A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28" creationId="{FE08EF53-173E-BDA4-26C1-B24E88CB7075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33" creationId="{724DB202-C998-392B-87FC-F1C5DBDDC122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34" creationId="{69C9AFA2-4188-34E9-344D-96102EBE7B97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35" creationId="{E64133C8-DC34-883F-1525-70BE763CCA9B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36" creationId="{DF50A61C-01E2-4908-6E53-4E583CB64023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40" creationId="{6B73B4B4-7AFE-C6D0-232E-4E12AF9B2B77}"/>
          </ac:spMkLst>
        </pc:spChg>
        <pc:spChg chg="mod">
          <ac:chgData name="Scott Corio" userId="dbe1492c70b6d8a8" providerId="LiveId" clId="{33E06332-9644-4398-AD17-5AE7B095DCD0}" dt="2024-08-14T17:41:45.238" v="2" actId="14100"/>
          <ac:spMkLst>
            <pc:docMk/>
            <pc:sldMk cId="4151747777" sldId="292"/>
            <ac:spMk id="42" creationId="{246AC416-D779-3B84-84BA-EF3462C02B84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44" creationId="{51CA38CB-2AD7-651D-FBEC-A5D5132F4B51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45" creationId="{7FC755B3-E8F7-8FA2-58E6-86B02F3B0508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46" creationId="{D1CD526A-AD8A-EFD5-4F43-CD32903F7413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47" creationId="{9B424879-1186-6224-6B2E-B1447417BE24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48" creationId="{1D4B388D-D85A-5103-E334-63E3C8F76A4B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49" creationId="{772E5913-F9AA-53D2-4FD5-7650461B2114}"/>
          </ac:spMkLst>
        </pc:spChg>
        <pc:spChg chg="mod">
          <ac:chgData name="Scott Corio" userId="dbe1492c70b6d8a8" providerId="LiveId" clId="{33E06332-9644-4398-AD17-5AE7B095DCD0}" dt="2024-08-14T17:41:49.094" v="3" actId="14100"/>
          <ac:spMkLst>
            <pc:docMk/>
            <pc:sldMk cId="4151747777" sldId="292"/>
            <ac:spMk id="50" creationId="{62D68DF3-652E-9423-ACDB-14C8FA00382E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51" creationId="{248FB8EC-0EF6-4989-2693-60CC012FA6F0}"/>
          </ac:spMkLst>
        </pc:spChg>
        <pc:spChg chg="mod">
          <ac:chgData name="Scott Corio" userId="dbe1492c70b6d8a8" providerId="LiveId" clId="{33E06332-9644-4398-AD17-5AE7B095DCD0}" dt="2024-08-14T17:41:39.103" v="1" actId="207"/>
          <ac:spMkLst>
            <pc:docMk/>
            <pc:sldMk cId="4151747777" sldId="292"/>
            <ac:spMk id="52" creationId="{04B9E4BC-15C8-8F44-DDC4-57AF9E88F685}"/>
          </ac:spMkLst>
        </pc:spChg>
        <pc:cxnChg chg="add mod">
          <ac:chgData name="Scott Corio" userId="dbe1492c70b6d8a8" providerId="LiveId" clId="{33E06332-9644-4398-AD17-5AE7B095DCD0}" dt="2024-08-14T17:43:15.059" v="14" actId="14100"/>
          <ac:cxnSpMkLst>
            <pc:docMk/>
            <pc:sldMk cId="4151747777" sldId="292"/>
            <ac:cxnSpMk id="5" creationId="{532412D8-3B0B-0E53-8F46-B759E6CF1B56}"/>
          </ac:cxnSpMkLst>
        </pc:cxnChg>
        <pc:cxnChg chg="add mod">
          <ac:chgData name="Scott Corio" userId="dbe1492c70b6d8a8" providerId="LiveId" clId="{33E06332-9644-4398-AD17-5AE7B095DCD0}" dt="2024-08-14T17:42:33.561" v="8" actId="14100"/>
          <ac:cxnSpMkLst>
            <pc:docMk/>
            <pc:sldMk cId="4151747777" sldId="292"/>
            <ac:cxnSpMk id="10" creationId="{22F5E98A-9D01-7260-51F4-DB8EA6CE82C5}"/>
          </ac:cxnSpMkLst>
        </pc:cxnChg>
        <pc:cxnChg chg="add mod">
          <ac:chgData name="Scott Corio" userId="dbe1492c70b6d8a8" providerId="LiveId" clId="{33E06332-9644-4398-AD17-5AE7B095DCD0}" dt="2024-08-14T17:42:50.179" v="10" actId="14100"/>
          <ac:cxnSpMkLst>
            <pc:docMk/>
            <pc:sldMk cId="4151747777" sldId="292"/>
            <ac:cxnSpMk id="13" creationId="{B7E46409-8F81-E8E0-2D6D-2F9D39F7B30D}"/>
          </ac:cxnSpMkLst>
        </pc:cxnChg>
        <pc:cxnChg chg="add mod">
          <ac:chgData name="Scott Corio" userId="dbe1492c70b6d8a8" providerId="LiveId" clId="{33E06332-9644-4398-AD17-5AE7B095DCD0}" dt="2024-08-14T17:43:05.172" v="12" actId="14100"/>
          <ac:cxnSpMkLst>
            <pc:docMk/>
            <pc:sldMk cId="4151747777" sldId="292"/>
            <ac:cxnSpMk id="16" creationId="{6BB0F36B-494A-5AA9-F9FA-7EE4DB1E4BA9}"/>
          </ac:cxnSpMkLst>
        </pc:cxnChg>
      </pc:sldChg>
      <pc:sldChg chg="modSp mod chgLayout">
        <pc:chgData name="Scott Corio" userId="dbe1492c70b6d8a8" providerId="LiveId" clId="{33E06332-9644-4398-AD17-5AE7B095DCD0}" dt="2024-08-14T17:44:37.159" v="52" actId="6549"/>
        <pc:sldMkLst>
          <pc:docMk/>
          <pc:sldMk cId="2698564995" sldId="295"/>
        </pc:sldMkLst>
        <pc:spChg chg="mod ord">
          <ac:chgData name="Scott Corio" userId="dbe1492c70b6d8a8" providerId="LiveId" clId="{33E06332-9644-4398-AD17-5AE7B095DCD0}" dt="2024-08-14T17:44:27.125" v="15" actId="700"/>
          <ac:spMkLst>
            <pc:docMk/>
            <pc:sldMk cId="2698564995" sldId="295"/>
            <ac:spMk id="4" creationId="{6FC0E0FB-3E4D-03D3-7079-46C950587BA2}"/>
          </ac:spMkLst>
        </pc:spChg>
        <pc:spChg chg="mod ord">
          <ac:chgData name="Scott Corio" userId="dbe1492c70b6d8a8" providerId="LiveId" clId="{33E06332-9644-4398-AD17-5AE7B095DCD0}" dt="2024-08-14T17:44:37.159" v="52" actId="6549"/>
          <ac:spMkLst>
            <pc:docMk/>
            <pc:sldMk cId="2698564995" sldId="295"/>
            <ac:spMk id="5" creationId="{6E6605AD-6DF7-B06D-F088-9B2C53CA0C0A}"/>
          </ac:spMkLst>
        </pc:spChg>
      </pc:sldChg>
      <pc:sldChg chg="modSp mod modClrScheme chgLayout">
        <pc:chgData name="Scott Corio" userId="dbe1492c70b6d8a8" providerId="LiveId" clId="{33E06332-9644-4398-AD17-5AE7B095DCD0}" dt="2024-08-14T17:46:20.522" v="120" actId="20577"/>
        <pc:sldMkLst>
          <pc:docMk/>
          <pc:sldMk cId="1290359897" sldId="296"/>
        </pc:sldMkLst>
        <pc:spChg chg="mod ord">
          <ac:chgData name="Scott Corio" userId="dbe1492c70b6d8a8" providerId="LiveId" clId="{33E06332-9644-4398-AD17-5AE7B095DCD0}" dt="2024-08-14T17:45:12.511" v="55" actId="700"/>
          <ac:spMkLst>
            <pc:docMk/>
            <pc:sldMk cId="1290359897" sldId="296"/>
            <ac:spMk id="4" creationId="{11098D5B-2330-7B0A-5A5B-8BFA5B538C41}"/>
          </ac:spMkLst>
        </pc:spChg>
        <pc:spChg chg="mod ord">
          <ac:chgData name="Scott Corio" userId="dbe1492c70b6d8a8" providerId="LiveId" clId="{33E06332-9644-4398-AD17-5AE7B095DCD0}" dt="2024-08-14T17:46:20.522" v="120" actId="20577"/>
          <ac:spMkLst>
            <pc:docMk/>
            <pc:sldMk cId="1290359897" sldId="296"/>
            <ac:spMk id="5" creationId="{2B517334-6D4B-F3A6-F5B8-1CFE0278AB37}"/>
          </ac:spMkLst>
        </pc:spChg>
      </pc:sldChg>
      <pc:sldChg chg="modSp mod modClrScheme chgLayout">
        <pc:chgData name="Scott Corio" userId="dbe1492c70b6d8a8" providerId="LiveId" clId="{33E06332-9644-4398-AD17-5AE7B095DCD0}" dt="2024-08-14T17:46:42.240" v="125" actId="20577"/>
        <pc:sldMkLst>
          <pc:docMk/>
          <pc:sldMk cId="934372104" sldId="297"/>
        </pc:sldMkLst>
        <pc:spChg chg="mod ord">
          <ac:chgData name="Scott Corio" userId="dbe1492c70b6d8a8" providerId="LiveId" clId="{33E06332-9644-4398-AD17-5AE7B095DCD0}" dt="2024-08-14T17:45:12.511" v="55" actId="700"/>
          <ac:spMkLst>
            <pc:docMk/>
            <pc:sldMk cId="934372104" sldId="297"/>
            <ac:spMk id="2" creationId="{C35A339E-29AC-0B0F-C371-0CC537D45794}"/>
          </ac:spMkLst>
        </pc:spChg>
        <pc:spChg chg="mod ord">
          <ac:chgData name="Scott Corio" userId="dbe1492c70b6d8a8" providerId="LiveId" clId="{33E06332-9644-4398-AD17-5AE7B095DCD0}" dt="2024-08-14T17:46:42.240" v="125" actId="20577"/>
          <ac:spMkLst>
            <pc:docMk/>
            <pc:sldMk cId="934372104" sldId="297"/>
            <ac:spMk id="3" creationId="{55B2451F-BA1B-F403-7E83-74503CDA81E8}"/>
          </ac:spMkLst>
        </pc:spChg>
      </pc:sldChg>
      <pc:sldChg chg="modSp mod modClrScheme chgLayout">
        <pc:chgData name="Scott Corio" userId="dbe1492c70b6d8a8" providerId="LiveId" clId="{33E06332-9644-4398-AD17-5AE7B095DCD0}" dt="2024-08-14T17:49:01.806" v="325" actId="20577"/>
        <pc:sldMkLst>
          <pc:docMk/>
          <pc:sldMk cId="145586551" sldId="298"/>
        </pc:sldMkLst>
        <pc:spChg chg="mod ord">
          <ac:chgData name="Scott Corio" userId="dbe1492c70b6d8a8" providerId="LiveId" clId="{33E06332-9644-4398-AD17-5AE7B095DCD0}" dt="2024-08-14T17:45:12.511" v="55" actId="700"/>
          <ac:spMkLst>
            <pc:docMk/>
            <pc:sldMk cId="145586551" sldId="298"/>
            <ac:spMk id="2" creationId="{25B4ABFE-1B05-F4F6-693D-FBA5A1BD398E}"/>
          </ac:spMkLst>
        </pc:spChg>
        <pc:spChg chg="mod ord">
          <ac:chgData name="Scott Corio" userId="dbe1492c70b6d8a8" providerId="LiveId" clId="{33E06332-9644-4398-AD17-5AE7B095DCD0}" dt="2024-08-14T17:49:01.806" v="325" actId="20577"/>
          <ac:spMkLst>
            <pc:docMk/>
            <pc:sldMk cId="145586551" sldId="298"/>
            <ac:spMk id="3" creationId="{437426B3-B45B-FDA3-3086-629EFD5141B4}"/>
          </ac:spMkLst>
        </pc:spChg>
      </pc:sldChg>
      <pc:sldChg chg="modSp mod chgLayout">
        <pc:chgData name="Scott Corio" userId="dbe1492c70b6d8a8" providerId="LiveId" clId="{33E06332-9644-4398-AD17-5AE7B095DCD0}" dt="2024-08-14T17:49:09.364" v="326" actId="700"/>
        <pc:sldMkLst>
          <pc:docMk/>
          <pc:sldMk cId="2573519109" sldId="299"/>
        </pc:sldMkLst>
        <pc:spChg chg="mod ord">
          <ac:chgData name="Scott Corio" userId="dbe1492c70b6d8a8" providerId="LiveId" clId="{33E06332-9644-4398-AD17-5AE7B095DCD0}" dt="2024-08-14T17:49:09.364" v="326" actId="700"/>
          <ac:spMkLst>
            <pc:docMk/>
            <pc:sldMk cId="2573519109" sldId="299"/>
            <ac:spMk id="4" creationId="{662039E2-81C2-F5C6-B7D3-B22FFA634D22}"/>
          </ac:spMkLst>
        </pc:spChg>
        <pc:spChg chg="mod ord">
          <ac:chgData name="Scott Corio" userId="dbe1492c70b6d8a8" providerId="LiveId" clId="{33E06332-9644-4398-AD17-5AE7B095DCD0}" dt="2024-08-14T17:49:09.364" v="326" actId="700"/>
          <ac:spMkLst>
            <pc:docMk/>
            <pc:sldMk cId="2573519109" sldId="299"/>
            <ac:spMk id="5" creationId="{933D2A6D-1A7A-5964-D778-8F3934D525D3}"/>
          </ac:spMkLst>
        </pc:spChg>
      </pc:sldChg>
      <pc:sldChg chg="modSp mod modClrScheme chgLayout">
        <pc:chgData name="Scott Corio" userId="dbe1492c70b6d8a8" providerId="LiveId" clId="{33E06332-9644-4398-AD17-5AE7B095DCD0}" dt="2024-08-14T17:45:12.511" v="55" actId="700"/>
        <pc:sldMkLst>
          <pc:docMk/>
          <pc:sldMk cId="2701070152" sldId="300"/>
        </pc:sldMkLst>
        <pc:spChg chg="mod ord">
          <ac:chgData name="Scott Corio" userId="dbe1492c70b6d8a8" providerId="LiveId" clId="{33E06332-9644-4398-AD17-5AE7B095DCD0}" dt="2024-08-14T17:45:12.511" v="55" actId="700"/>
          <ac:spMkLst>
            <pc:docMk/>
            <pc:sldMk cId="2701070152" sldId="300"/>
            <ac:spMk id="4" creationId="{9B064F8A-C393-41BF-B2DB-E787D4A244EF}"/>
          </ac:spMkLst>
        </pc:spChg>
        <pc:graphicFrameChg chg="mod ord">
          <ac:chgData name="Scott Corio" userId="dbe1492c70b6d8a8" providerId="LiveId" clId="{33E06332-9644-4398-AD17-5AE7B095DCD0}" dt="2024-08-14T17:45:12.511" v="55" actId="700"/>
          <ac:graphicFrameMkLst>
            <pc:docMk/>
            <pc:sldMk cId="2701070152" sldId="300"/>
            <ac:graphicFrameMk id="7" creationId="{AF414B6F-606E-E3D6-BAED-F7095B932438}"/>
          </ac:graphicFrameMkLst>
        </pc:graphicFrameChg>
      </pc:sldChg>
      <pc:sldChg chg="modSp mod modClrScheme chgLayout">
        <pc:chgData name="Scott Corio" userId="dbe1492c70b6d8a8" providerId="LiveId" clId="{33E06332-9644-4398-AD17-5AE7B095DCD0}" dt="2024-08-14T17:47:24.596" v="144" actId="20577"/>
        <pc:sldMkLst>
          <pc:docMk/>
          <pc:sldMk cId="1361212055" sldId="301"/>
        </pc:sldMkLst>
        <pc:spChg chg="mod ord">
          <ac:chgData name="Scott Corio" userId="dbe1492c70b6d8a8" providerId="LiveId" clId="{33E06332-9644-4398-AD17-5AE7B095DCD0}" dt="2024-08-14T17:45:12.511" v="55" actId="700"/>
          <ac:spMkLst>
            <pc:docMk/>
            <pc:sldMk cId="1361212055" sldId="301"/>
            <ac:spMk id="2" creationId="{A2C2E04D-1397-93FE-0682-0BF9379DD32E}"/>
          </ac:spMkLst>
        </pc:spChg>
        <pc:spChg chg="mod ord">
          <ac:chgData name="Scott Corio" userId="dbe1492c70b6d8a8" providerId="LiveId" clId="{33E06332-9644-4398-AD17-5AE7B095DCD0}" dt="2024-08-14T17:47:24.596" v="144" actId="20577"/>
          <ac:spMkLst>
            <pc:docMk/>
            <pc:sldMk cId="1361212055" sldId="301"/>
            <ac:spMk id="3" creationId="{EEF4D4A8-BBA7-916E-FAD8-7D717B25D6E1}"/>
          </ac:spMkLst>
        </pc:spChg>
      </pc:sldChg>
      <pc:sldChg chg="modSp mod chgLayout">
        <pc:chgData name="Scott Corio" userId="dbe1492c70b6d8a8" providerId="LiveId" clId="{33E06332-9644-4398-AD17-5AE7B095DCD0}" dt="2024-08-14T17:45:32.943" v="60" actId="1076"/>
        <pc:sldMkLst>
          <pc:docMk/>
          <pc:sldMk cId="2531882431" sldId="307"/>
        </pc:sldMkLst>
        <pc:spChg chg="mod ord">
          <ac:chgData name="Scott Corio" userId="dbe1492c70b6d8a8" providerId="LiveId" clId="{33E06332-9644-4398-AD17-5AE7B095DCD0}" dt="2024-08-14T17:45:26.698" v="58" actId="700"/>
          <ac:spMkLst>
            <pc:docMk/>
            <pc:sldMk cId="2531882431" sldId="307"/>
            <ac:spMk id="4" creationId="{C70A4BBB-090F-DB4F-AB1B-A8DCA18DF4C5}"/>
          </ac:spMkLst>
        </pc:spChg>
        <pc:spChg chg="mod ord">
          <ac:chgData name="Scott Corio" userId="dbe1492c70b6d8a8" providerId="LiveId" clId="{33E06332-9644-4398-AD17-5AE7B095DCD0}" dt="2024-08-14T17:45:32.943" v="60" actId="1076"/>
          <ac:spMkLst>
            <pc:docMk/>
            <pc:sldMk cId="2531882431" sldId="307"/>
            <ac:spMk id="5" creationId="{B51C4FA7-E88A-01CD-B042-51A877539D87}"/>
          </ac:spMkLst>
        </pc:spChg>
      </pc:sldChg>
      <pc:sldChg chg="addSp delSp modSp new mod chgLayout">
        <pc:chgData name="Scott Corio" userId="dbe1492c70b6d8a8" providerId="LiveId" clId="{33E06332-9644-4398-AD17-5AE7B095DCD0}" dt="2024-08-14T18:08:22.771" v="341" actId="20577"/>
        <pc:sldMkLst>
          <pc:docMk/>
          <pc:sldMk cId="3099097621" sldId="308"/>
        </pc:sldMkLst>
        <pc:spChg chg="del mod ord">
          <ac:chgData name="Scott Corio" userId="dbe1492c70b6d8a8" providerId="LiveId" clId="{33E06332-9644-4398-AD17-5AE7B095DCD0}" dt="2024-08-14T18:08:12.866" v="328" actId="700"/>
          <ac:spMkLst>
            <pc:docMk/>
            <pc:sldMk cId="3099097621" sldId="308"/>
            <ac:spMk id="2" creationId="{67C6C748-CD1F-25DF-4AF2-EDEF973FCDE4}"/>
          </ac:spMkLst>
        </pc:spChg>
        <pc:spChg chg="del mod ord">
          <ac:chgData name="Scott Corio" userId="dbe1492c70b6d8a8" providerId="LiveId" clId="{33E06332-9644-4398-AD17-5AE7B095DCD0}" dt="2024-08-14T18:08:12.866" v="328" actId="700"/>
          <ac:spMkLst>
            <pc:docMk/>
            <pc:sldMk cId="3099097621" sldId="308"/>
            <ac:spMk id="3" creationId="{10AA0F24-67EC-B346-6FBE-CC752A3C840D}"/>
          </ac:spMkLst>
        </pc:spChg>
        <pc:spChg chg="add mod ord">
          <ac:chgData name="Scott Corio" userId="dbe1492c70b6d8a8" providerId="LiveId" clId="{33E06332-9644-4398-AD17-5AE7B095DCD0}" dt="2024-08-14T18:08:22.771" v="341" actId="20577"/>
          <ac:spMkLst>
            <pc:docMk/>
            <pc:sldMk cId="3099097621" sldId="308"/>
            <ac:spMk id="4" creationId="{86C9611C-540F-75C5-E2B5-D2FA9C6C0C51}"/>
          </ac:spMkLst>
        </pc:spChg>
        <pc:spChg chg="add del mod ord">
          <ac:chgData name="Scott Corio" userId="dbe1492c70b6d8a8" providerId="LiveId" clId="{33E06332-9644-4398-AD17-5AE7B095DCD0}" dt="2024-08-14T18:08:17.741" v="329" actId="478"/>
          <ac:spMkLst>
            <pc:docMk/>
            <pc:sldMk cId="3099097621" sldId="308"/>
            <ac:spMk id="5" creationId="{1B726D97-CFF0-03D0-DBC3-EB91FF31FE6E}"/>
          </ac:spMkLst>
        </pc:spChg>
        <pc:spChg chg="add del mod ord">
          <ac:chgData name="Scott Corio" userId="dbe1492c70b6d8a8" providerId="LiveId" clId="{33E06332-9644-4398-AD17-5AE7B095DCD0}" dt="2024-08-14T18:08:18.843" v="330" actId="478"/>
          <ac:spMkLst>
            <pc:docMk/>
            <pc:sldMk cId="3099097621" sldId="308"/>
            <ac:spMk id="6" creationId="{268D0CDD-BB47-FEF9-FCD9-904039D03C60}"/>
          </ac:spMkLst>
        </pc:spChg>
      </pc:sldChg>
      <pc:sldChg chg="add">
        <pc:chgData name="Scott Corio" userId="dbe1492c70b6d8a8" providerId="LiveId" clId="{33E06332-9644-4398-AD17-5AE7B095DCD0}" dt="2024-08-14T18:08:47.110" v="343"/>
        <pc:sldMkLst>
          <pc:docMk/>
          <pc:sldMk cId="2632759011" sldId="309"/>
        </pc:sldMkLst>
      </pc:sldChg>
      <pc:sldMasterChg chg="modSldLayout">
        <pc:chgData name="Scott Corio" userId="dbe1492c70b6d8a8" providerId="LiveId" clId="{33E06332-9644-4398-AD17-5AE7B095DCD0}" dt="2024-08-14T18:08:40.971" v="342" actId="478"/>
        <pc:sldMasterMkLst>
          <pc:docMk/>
          <pc:sldMasterMk cId="2229270353" sldId="2147483660"/>
        </pc:sldMasterMkLst>
        <pc:sldLayoutChg chg="delSp mod">
          <pc:chgData name="Scott Corio" userId="dbe1492c70b6d8a8" providerId="LiveId" clId="{33E06332-9644-4398-AD17-5AE7B095DCD0}" dt="2024-08-14T18:08:40.971" v="342" actId="478"/>
          <pc:sldLayoutMkLst>
            <pc:docMk/>
            <pc:sldMasterMk cId="2229270353" sldId="2147483660"/>
            <pc:sldLayoutMk cId="3156534161" sldId="2147483727"/>
          </pc:sldLayoutMkLst>
          <pc:picChg chg="del">
            <ac:chgData name="Scott Corio" userId="dbe1492c70b6d8a8" providerId="LiveId" clId="{33E06332-9644-4398-AD17-5AE7B095DCD0}" dt="2024-08-14T18:08:40.971" v="342" actId="478"/>
            <ac:picMkLst>
              <pc:docMk/>
              <pc:sldMasterMk cId="2229270353" sldId="2147483660"/>
              <pc:sldLayoutMk cId="3156534161" sldId="2147483727"/>
              <ac:picMk id="8" creationId="{4B828D67-4891-FD7F-4AA2-E9E4A652519F}"/>
            </ac:picMkLst>
          </pc:picChg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svg"/><Relationship Id="rId3" Type="http://schemas.openxmlformats.org/officeDocument/2006/relationships/image" Target="../media/image100.png"/><Relationship Id="rId7" Type="http://schemas.openxmlformats.org/officeDocument/2006/relationships/image" Target="../media/image104.png"/><Relationship Id="rId2" Type="http://schemas.openxmlformats.org/officeDocument/2006/relationships/image" Target="../media/image99.svg"/><Relationship Id="rId1" Type="http://schemas.openxmlformats.org/officeDocument/2006/relationships/image" Target="../media/image98.png"/><Relationship Id="rId6" Type="http://schemas.openxmlformats.org/officeDocument/2006/relationships/image" Target="../media/image103.svg"/><Relationship Id="rId5" Type="http://schemas.openxmlformats.org/officeDocument/2006/relationships/image" Target="../media/image102.png"/><Relationship Id="rId4" Type="http://schemas.openxmlformats.org/officeDocument/2006/relationships/image" Target="../media/image10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svg"/><Relationship Id="rId3" Type="http://schemas.openxmlformats.org/officeDocument/2006/relationships/image" Target="../media/image100.png"/><Relationship Id="rId7" Type="http://schemas.openxmlformats.org/officeDocument/2006/relationships/image" Target="../media/image104.png"/><Relationship Id="rId2" Type="http://schemas.openxmlformats.org/officeDocument/2006/relationships/image" Target="../media/image99.svg"/><Relationship Id="rId1" Type="http://schemas.openxmlformats.org/officeDocument/2006/relationships/image" Target="../media/image98.png"/><Relationship Id="rId6" Type="http://schemas.openxmlformats.org/officeDocument/2006/relationships/image" Target="../media/image103.svg"/><Relationship Id="rId5" Type="http://schemas.openxmlformats.org/officeDocument/2006/relationships/image" Target="../media/image102.png"/><Relationship Id="rId4" Type="http://schemas.openxmlformats.org/officeDocument/2006/relationships/image" Target="../media/image10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4F27C2-6B5F-48A7-977E-7BA32864ADE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381BF88E-DE15-4C8A-889F-E1D85A584197}">
      <dgm:prSet/>
      <dgm:spPr/>
      <dgm:t>
        <a:bodyPr/>
        <a:lstStyle/>
        <a:p>
          <a:r>
            <a:rPr lang="en-US"/>
            <a:t>The portal doesn’t present every single option to us</a:t>
          </a:r>
        </a:p>
      </dgm:t>
    </dgm:pt>
    <dgm:pt modelId="{33A1A36D-D7AA-4E18-AED7-A4C8075BC2F7}" type="parTrans" cxnId="{E475EC04-489E-4A32-A23F-9C875BE2060F}">
      <dgm:prSet/>
      <dgm:spPr/>
      <dgm:t>
        <a:bodyPr/>
        <a:lstStyle/>
        <a:p>
          <a:endParaRPr lang="en-US"/>
        </a:p>
      </dgm:t>
    </dgm:pt>
    <dgm:pt modelId="{397A1299-AF77-494F-ADC2-CAED21466779}" type="sibTrans" cxnId="{E475EC04-489E-4A32-A23F-9C875BE2060F}">
      <dgm:prSet/>
      <dgm:spPr/>
      <dgm:t>
        <a:bodyPr/>
        <a:lstStyle/>
        <a:p>
          <a:endParaRPr lang="en-US"/>
        </a:p>
      </dgm:t>
    </dgm:pt>
    <dgm:pt modelId="{29C82C28-3373-4D57-B1B4-8BBC594494A9}">
      <dgm:prSet/>
      <dgm:spPr/>
      <dgm:t>
        <a:bodyPr/>
        <a:lstStyle/>
        <a:p>
          <a:r>
            <a:rPr lang="en-US"/>
            <a:t>We can only deploy one thing at a time (and sometimes the dependencies)</a:t>
          </a:r>
        </a:p>
      </dgm:t>
    </dgm:pt>
    <dgm:pt modelId="{28BDE064-7382-45C5-AA72-1A7E22348BDB}" type="parTrans" cxnId="{1FEFF45C-4EE7-4B74-8B97-0D8DCDC32690}">
      <dgm:prSet/>
      <dgm:spPr/>
      <dgm:t>
        <a:bodyPr/>
        <a:lstStyle/>
        <a:p>
          <a:endParaRPr lang="en-US"/>
        </a:p>
      </dgm:t>
    </dgm:pt>
    <dgm:pt modelId="{CBE59514-E097-4C9D-BF8B-FA693B2E1DF6}" type="sibTrans" cxnId="{1FEFF45C-4EE7-4B74-8B97-0D8DCDC32690}">
      <dgm:prSet/>
      <dgm:spPr/>
      <dgm:t>
        <a:bodyPr/>
        <a:lstStyle/>
        <a:p>
          <a:endParaRPr lang="en-US"/>
        </a:p>
      </dgm:t>
    </dgm:pt>
    <dgm:pt modelId="{4E27760A-9469-4952-81C0-42943C723AC6}">
      <dgm:prSet/>
      <dgm:spPr/>
      <dgm:t>
        <a:bodyPr/>
        <a:lstStyle/>
        <a:p>
          <a:r>
            <a:rPr lang="en-US"/>
            <a:t>Less control over some aspects (especially with dependencies)</a:t>
          </a:r>
        </a:p>
      </dgm:t>
    </dgm:pt>
    <dgm:pt modelId="{099C3DAF-50F6-47B1-A9AF-CA6C33FC90F2}" type="parTrans" cxnId="{2C39A1B2-A056-4E55-A1C6-0D2331BD3B89}">
      <dgm:prSet/>
      <dgm:spPr/>
      <dgm:t>
        <a:bodyPr/>
        <a:lstStyle/>
        <a:p>
          <a:endParaRPr lang="en-US"/>
        </a:p>
      </dgm:t>
    </dgm:pt>
    <dgm:pt modelId="{9F2458AB-4BC8-4CC5-9F81-7F7E5B4AE5ED}" type="sibTrans" cxnId="{2C39A1B2-A056-4E55-A1C6-0D2331BD3B89}">
      <dgm:prSet/>
      <dgm:spPr/>
      <dgm:t>
        <a:bodyPr/>
        <a:lstStyle/>
        <a:p>
          <a:endParaRPr lang="en-US"/>
        </a:p>
      </dgm:t>
    </dgm:pt>
    <dgm:pt modelId="{6435C685-8414-4647-AF1C-D299AC089D85}">
      <dgm:prSet/>
      <dgm:spPr/>
      <dgm:t>
        <a:bodyPr/>
        <a:lstStyle/>
        <a:p>
          <a:r>
            <a:rPr lang="en-US"/>
            <a:t>More opportunities for mis-steps</a:t>
          </a:r>
        </a:p>
      </dgm:t>
    </dgm:pt>
    <dgm:pt modelId="{F91D53D7-C70C-4CA7-9B0A-3C8F91901A42}" type="parTrans" cxnId="{493921B8-22F6-4815-B85E-8A3BA23F0DA1}">
      <dgm:prSet/>
      <dgm:spPr/>
      <dgm:t>
        <a:bodyPr/>
        <a:lstStyle/>
        <a:p>
          <a:endParaRPr lang="en-US"/>
        </a:p>
      </dgm:t>
    </dgm:pt>
    <dgm:pt modelId="{9F35876A-EBEC-4003-B1CD-72C67E2A0922}" type="sibTrans" cxnId="{493921B8-22F6-4815-B85E-8A3BA23F0DA1}">
      <dgm:prSet/>
      <dgm:spPr/>
      <dgm:t>
        <a:bodyPr/>
        <a:lstStyle/>
        <a:p>
          <a:endParaRPr lang="en-US"/>
        </a:p>
      </dgm:t>
    </dgm:pt>
    <dgm:pt modelId="{01E7EBDA-DF3F-48E2-9603-9B36F4F1678B}" type="pres">
      <dgm:prSet presAssocID="{AB4F27C2-6B5F-48A7-977E-7BA32864ADEA}" presName="root" presStyleCnt="0">
        <dgm:presLayoutVars>
          <dgm:dir/>
          <dgm:resizeHandles val="exact"/>
        </dgm:presLayoutVars>
      </dgm:prSet>
      <dgm:spPr/>
    </dgm:pt>
    <dgm:pt modelId="{9AA17E44-EBB9-4167-BE61-58DC471C1D7E}" type="pres">
      <dgm:prSet presAssocID="{381BF88E-DE15-4C8A-889F-E1D85A584197}" presName="compNode" presStyleCnt="0"/>
      <dgm:spPr/>
    </dgm:pt>
    <dgm:pt modelId="{1E25A37A-4C2D-4A6E-A0A5-A574E04E5E3A}" type="pres">
      <dgm:prSet presAssocID="{381BF88E-DE15-4C8A-889F-E1D85A584197}" presName="bgRect" presStyleLbl="bgShp" presStyleIdx="0" presStyleCnt="4"/>
      <dgm:spPr/>
    </dgm:pt>
    <dgm:pt modelId="{E9DFD653-8BDB-4729-8E04-156D2425C4C2}" type="pres">
      <dgm:prSet presAssocID="{381BF88E-DE15-4C8A-889F-E1D85A58419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07902D1-7814-4F51-941C-AEDAAD5436D1}" type="pres">
      <dgm:prSet presAssocID="{381BF88E-DE15-4C8A-889F-E1D85A584197}" presName="spaceRect" presStyleCnt="0"/>
      <dgm:spPr/>
    </dgm:pt>
    <dgm:pt modelId="{941C9F22-BA9A-4336-91D8-CDDF7D6192C1}" type="pres">
      <dgm:prSet presAssocID="{381BF88E-DE15-4C8A-889F-E1D85A584197}" presName="parTx" presStyleLbl="revTx" presStyleIdx="0" presStyleCnt="4">
        <dgm:presLayoutVars>
          <dgm:chMax val="0"/>
          <dgm:chPref val="0"/>
        </dgm:presLayoutVars>
      </dgm:prSet>
      <dgm:spPr/>
    </dgm:pt>
    <dgm:pt modelId="{D9E62FFC-BF6F-49E7-9DCB-E208B57D4970}" type="pres">
      <dgm:prSet presAssocID="{397A1299-AF77-494F-ADC2-CAED21466779}" presName="sibTrans" presStyleCnt="0"/>
      <dgm:spPr/>
    </dgm:pt>
    <dgm:pt modelId="{0793FAE7-A352-42C1-85FC-E9B066DD229D}" type="pres">
      <dgm:prSet presAssocID="{29C82C28-3373-4D57-B1B4-8BBC594494A9}" presName="compNode" presStyleCnt="0"/>
      <dgm:spPr/>
    </dgm:pt>
    <dgm:pt modelId="{D5BA5BAB-E880-4719-8733-DAD0057CDB88}" type="pres">
      <dgm:prSet presAssocID="{29C82C28-3373-4D57-B1B4-8BBC594494A9}" presName="bgRect" presStyleLbl="bgShp" presStyleIdx="1" presStyleCnt="4"/>
      <dgm:spPr/>
    </dgm:pt>
    <dgm:pt modelId="{4E410F4D-7539-4B28-BE76-CF95B46E41D2}" type="pres">
      <dgm:prSet presAssocID="{29C82C28-3373-4D57-B1B4-8BBC594494A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E50B503D-A13B-4EC4-B6F9-D104FC910F95}" type="pres">
      <dgm:prSet presAssocID="{29C82C28-3373-4D57-B1B4-8BBC594494A9}" presName="spaceRect" presStyleCnt="0"/>
      <dgm:spPr/>
    </dgm:pt>
    <dgm:pt modelId="{8203EEB3-6816-4A54-959A-7DAE07EF4B05}" type="pres">
      <dgm:prSet presAssocID="{29C82C28-3373-4D57-B1B4-8BBC594494A9}" presName="parTx" presStyleLbl="revTx" presStyleIdx="1" presStyleCnt="4">
        <dgm:presLayoutVars>
          <dgm:chMax val="0"/>
          <dgm:chPref val="0"/>
        </dgm:presLayoutVars>
      </dgm:prSet>
      <dgm:spPr/>
    </dgm:pt>
    <dgm:pt modelId="{412F259C-5F9C-477E-93BA-54DE2B5B6531}" type="pres">
      <dgm:prSet presAssocID="{CBE59514-E097-4C9D-BF8B-FA693B2E1DF6}" presName="sibTrans" presStyleCnt="0"/>
      <dgm:spPr/>
    </dgm:pt>
    <dgm:pt modelId="{AA0ADDE4-75A3-4EBF-A740-7EAEC3131033}" type="pres">
      <dgm:prSet presAssocID="{4E27760A-9469-4952-81C0-42943C723AC6}" presName="compNode" presStyleCnt="0"/>
      <dgm:spPr/>
    </dgm:pt>
    <dgm:pt modelId="{256A7EEE-6FAF-461D-BF1B-3A4B9A1E15B0}" type="pres">
      <dgm:prSet presAssocID="{4E27760A-9469-4952-81C0-42943C723AC6}" presName="bgRect" presStyleLbl="bgShp" presStyleIdx="2" presStyleCnt="4"/>
      <dgm:spPr/>
    </dgm:pt>
    <dgm:pt modelId="{EF5CFDCD-30B9-43AC-94A2-417DA515B492}" type="pres">
      <dgm:prSet presAssocID="{4E27760A-9469-4952-81C0-42943C723AC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63790587-8706-4818-9C51-05E7586E78E0}" type="pres">
      <dgm:prSet presAssocID="{4E27760A-9469-4952-81C0-42943C723AC6}" presName="spaceRect" presStyleCnt="0"/>
      <dgm:spPr/>
    </dgm:pt>
    <dgm:pt modelId="{EA92CB91-9D65-46B4-9F27-C72888477B9A}" type="pres">
      <dgm:prSet presAssocID="{4E27760A-9469-4952-81C0-42943C723AC6}" presName="parTx" presStyleLbl="revTx" presStyleIdx="2" presStyleCnt="4">
        <dgm:presLayoutVars>
          <dgm:chMax val="0"/>
          <dgm:chPref val="0"/>
        </dgm:presLayoutVars>
      </dgm:prSet>
      <dgm:spPr/>
    </dgm:pt>
    <dgm:pt modelId="{AB1E855A-C2F8-47A3-871D-8CFEEECC26ED}" type="pres">
      <dgm:prSet presAssocID="{9F2458AB-4BC8-4CC5-9F81-7F7E5B4AE5ED}" presName="sibTrans" presStyleCnt="0"/>
      <dgm:spPr/>
    </dgm:pt>
    <dgm:pt modelId="{A06E8E6E-9843-4416-AF86-47DD801188F3}" type="pres">
      <dgm:prSet presAssocID="{6435C685-8414-4647-AF1C-D299AC089D85}" presName="compNode" presStyleCnt="0"/>
      <dgm:spPr/>
    </dgm:pt>
    <dgm:pt modelId="{03126E95-5A7E-4E12-B7BC-8766294174EE}" type="pres">
      <dgm:prSet presAssocID="{6435C685-8414-4647-AF1C-D299AC089D85}" presName="bgRect" presStyleLbl="bgShp" presStyleIdx="3" presStyleCnt="4"/>
      <dgm:spPr/>
    </dgm:pt>
    <dgm:pt modelId="{8B09BD9E-9290-4A41-A930-C8483E82413E}" type="pres">
      <dgm:prSet presAssocID="{6435C685-8414-4647-AF1C-D299AC089D8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D087C22C-A7DE-4C1A-AA9D-5B52F5EB23F9}" type="pres">
      <dgm:prSet presAssocID="{6435C685-8414-4647-AF1C-D299AC089D85}" presName="spaceRect" presStyleCnt="0"/>
      <dgm:spPr/>
    </dgm:pt>
    <dgm:pt modelId="{6F0AB8B8-3DAC-4744-8B36-C001166EBA65}" type="pres">
      <dgm:prSet presAssocID="{6435C685-8414-4647-AF1C-D299AC089D8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E475EC04-489E-4A32-A23F-9C875BE2060F}" srcId="{AB4F27C2-6B5F-48A7-977E-7BA32864ADEA}" destId="{381BF88E-DE15-4C8A-889F-E1D85A584197}" srcOrd="0" destOrd="0" parTransId="{33A1A36D-D7AA-4E18-AED7-A4C8075BC2F7}" sibTransId="{397A1299-AF77-494F-ADC2-CAED21466779}"/>
    <dgm:cxn modelId="{A363AD12-6DF7-4AC3-BCD1-F8FA03B4D882}" type="presOf" srcId="{6435C685-8414-4647-AF1C-D299AC089D85}" destId="{6F0AB8B8-3DAC-4744-8B36-C001166EBA65}" srcOrd="0" destOrd="0" presId="urn:microsoft.com/office/officeart/2018/2/layout/IconVerticalSolidList"/>
    <dgm:cxn modelId="{FDBB9F18-5478-4E89-93D1-456C78863248}" type="presOf" srcId="{AB4F27C2-6B5F-48A7-977E-7BA32864ADEA}" destId="{01E7EBDA-DF3F-48E2-9603-9B36F4F1678B}" srcOrd="0" destOrd="0" presId="urn:microsoft.com/office/officeart/2018/2/layout/IconVerticalSolidList"/>
    <dgm:cxn modelId="{7EB22829-C935-480F-A158-48778B6C6F46}" type="presOf" srcId="{381BF88E-DE15-4C8A-889F-E1D85A584197}" destId="{941C9F22-BA9A-4336-91D8-CDDF7D6192C1}" srcOrd="0" destOrd="0" presId="urn:microsoft.com/office/officeart/2018/2/layout/IconVerticalSolidList"/>
    <dgm:cxn modelId="{0A0A9A3A-59A2-4EB6-B6F5-1B9084FE3C57}" type="presOf" srcId="{29C82C28-3373-4D57-B1B4-8BBC594494A9}" destId="{8203EEB3-6816-4A54-959A-7DAE07EF4B05}" srcOrd="0" destOrd="0" presId="urn:microsoft.com/office/officeart/2018/2/layout/IconVerticalSolidList"/>
    <dgm:cxn modelId="{1FEFF45C-4EE7-4B74-8B97-0D8DCDC32690}" srcId="{AB4F27C2-6B5F-48A7-977E-7BA32864ADEA}" destId="{29C82C28-3373-4D57-B1B4-8BBC594494A9}" srcOrd="1" destOrd="0" parTransId="{28BDE064-7382-45C5-AA72-1A7E22348BDB}" sibTransId="{CBE59514-E097-4C9D-BF8B-FA693B2E1DF6}"/>
    <dgm:cxn modelId="{2C39A1B2-A056-4E55-A1C6-0D2331BD3B89}" srcId="{AB4F27C2-6B5F-48A7-977E-7BA32864ADEA}" destId="{4E27760A-9469-4952-81C0-42943C723AC6}" srcOrd="2" destOrd="0" parTransId="{099C3DAF-50F6-47B1-A9AF-CA6C33FC90F2}" sibTransId="{9F2458AB-4BC8-4CC5-9F81-7F7E5B4AE5ED}"/>
    <dgm:cxn modelId="{493921B8-22F6-4815-B85E-8A3BA23F0DA1}" srcId="{AB4F27C2-6B5F-48A7-977E-7BA32864ADEA}" destId="{6435C685-8414-4647-AF1C-D299AC089D85}" srcOrd="3" destOrd="0" parTransId="{F91D53D7-C70C-4CA7-9B0A-3C8F91901A42}" sibTransId="{9F35876A-EBEC-4003-B1CD-72C67E2A0922}"/>
    <dgm:cxn modelId="{51CE02C8-668F-4427-95F5-3259A4B6DBA9}" type="presOf" srcId="{4E27760A-9469-4952-81C0-42943C723AC6}" destId="{EA92CB91-9D65-46B4-9F27-C72888477B9A}" srcOrd="0" destOrd="0" presId="urn:microsoft.com/office/officeart/2018/2/layout/IconVerticalSolidList"/>
    <dgm:cxn modelId="{53A3304B-3E33-4410-BF54-6CB8CD44C181}" type="presParOf" srcId="{01E7EBDA-DF3F-48E2-9603-9B36F4F1678B}" destId="{9AA17E44-EBB9-4167-BE61-58DC471C1D7E}" srcOrd="0" destOrd="0" presId="urn:microsoft.com/office/officeart/2018/2/layout/IconVerticalSolidList"/>
    <dgm:cxn modelId="{2D58B111-308F-4E14-BB8C-6542108012AF}" type="presParOf" srcId="{9AA17E44-EBB9-4167-BE61-58DC471C1D7E}" destId="{1E25A37A-4C2D-4A6E-A0A5-A574E04E5E3A}" srcOrd="0" destOrd="0" presId="urn:microsoft.com/office/officeart/2018/2/layout/IconVerticalSolidList"/>
    <dgm:cxn modelId="{7C66A79A-8531-4F9E-B898-B5376EBCF2DE}" type="presParOf" srcId="{9AA17E44-EBB9-4167-BE61-58DC471C1D7E}" destId="{E9DFD653-8BDB-4729-8E04-156D2425C4C2}" srcOrd="1" destOrd="0" presId="urn:microsoft.com/office/officeart/2018/2/layout/IconVerticalSolidList"/>
    <dgm:cxn modelId="{FD8D3CFB-EABE-4127-A5A5-9C6E92038A94}" type="presParOf" srcId="{9AA17E44-EBB9-4167-BE61-58DC471C1D7E}" destId="{307902D1-7814-4F51-941C-AEDAAD5436D1}" srcOrd="2" destOrd="0" presId="urn:microsoft.com/office/officeart/2018/2/layout/IconVerticalSolidList"/>
    <dgm:cxn modelId="{B8DFD193-D5B2-47F9-B88E-6E3FCF6273D1}" type="presParOf" srcId="{9AA17E44-EBB9-4167-BE61-58DC471C1D7E}" destId="{941C9F22-BA9A-4336-91D8-CDDF7D6192C1}" srcOrd="3" destOrd="0" presId="urn:microsoft.com/office/officeart/2018/2/layout/IconVerticalSolidList"/>
    <dgm:cxn modelId="{08E0474F-B1D5-4DC8-8CEF-13D42606A65A}" type="presParOf" srcId="{01E7EBDA-DF3F-48E2-9603-9B36F4F1678B}" destId="{D9E62FFC-BF6F-49E7-9DCB-E208B57D4970}" srcOrd="1" destOrd="0" presId="urn:microsoft.com/office/officeart/2018/2/layout/IconVerticalSolidList"/>
    <dgm:cxn modelId="{16538019-C758-4E79-996B-A0CD3F747A41}" type="presParOf" srcId="{01E7EBDA-DF3F-48E2-9603-9B36F4F1678B}" destId="{0793FAE7-A352-42C1-85FC-E9B066DD229D}" srcOrd="2" destOrd="0" presId="urn:microsoft.com/office/officeart/2018/2/layout/IconVerticalSolidList"/>
    <dgm:cxn modelId="{906425DC-CF3B-45A1-93E3-86FE889EA705}" type="presParOf" srcId="{0793FAE7-A352-42C1-85FC-E9B066DD229D}" destId="{D5BA5BAB-E880-4719-8733-DAD0057CDB88}" srcOrd="0" destOrd="0" presId="urn:microsoft.com/office/officeart/2018/2/layout/IconVerticalSolidList"/>
    <dgm:cxn modelId="{1D340807-982C-45A9-9C06-9E36068E5498}" type="presParOf" srcId="{0793FAE7-A352-42C1-85FC-E9B066DD229D}" destId="{4E410F4D-7539-4B28-BE76-CF95B46E41D2}" srcOrd="1" destOrd="0" presId="urn:microsoft.com/office/officeart/2018/2/layout/IconVerticalSolidList"/>
    <dgm:cxn modelId="{49911C44-0162-4E95-B448-57A6EE9211A2}" type="presParOf" srcId="{0793FAE7-A352-42C1-85FC-E9B066DD229D}" destId="{E50B503D-A13B-4EC4-B6F9-D104FC910F95}" srcOrd="2" destOrd="0" presId="urn:microsoft.com/office/officeart/2018/2/layout/IconVerticalSolidList"/>
    <dgm:cxn modelId="{3C3F8244-11C3-498A-821F-FCECB2CA9FFD}" type="presParOf" srcId="{0793FAE7-A352-42C1-85FC-E9B066DD229D}" destId="{8203EEB3-6816-4A54-959A-7DAE07EF4B05}" srcOrd="3" destOrd="0" presId="urn:microsoft.com/office/officeart/2018/2/layout/IconVerticalSolidList"/>
    <dgm:cxn modelId="{9F936692-C3A2-4F58-B14C-3B797BD96D6C}" type="presParOf" srcId="{01E7EBDA-DF3F-48E2-9603-9B36F4F1678B}" destId="{412F259C-5F9C-477E-93BA-54DE2B5B6531}" srcOrd="3" destOrd="0" presId="urn:microsoft.com/office/officeart/2018/2/layout/IconVerticalSolidList"/>
    <dgm:cxn modelId="{C37BC0D1-3FF4-43B2-8665-A140C898D932}" type="presParOf" srcId="{01E7EBDA-DF3F-48E2-9603-9B36F4F1678B}" destId="{AA0ADDE4-75A3-4EBF-A740-7EAEC3131033}" srcOrd="4" destOrd="0" presId="urn:microsoft.com/office/officeart/2018/2/layout/IconVerticalSolidList"/>
    <dgm:cxn modelId="{74890D81-CDD8-48D0-8E96-CAA6047445C3}" type="presParOf" srcId="{AA0ADDE4-75A3-4EBF-A740-7EAEC3131033}" destId="{256A7EEE-6FAF-461D-BF1B-3A4B9A1E15B0}" srcOrd="0" destOrd="0" presId="urn:microsoft.com/office/officeart/2018/2/layout/IconVerticalSolidList"/>
    <dgm:cxn modelId="{C35D8F04-09BD-4D93-A9E8-BC3B55361A44}" type="presParOf" srcId="{AA0ADDE4-75A3-4EBF-A740-7EAEC3131033}" destId="{EF5CFDCD-30B9-43AC-94A2-417DA515B492}" srcOrd="1" destOrd="0" presId="urn:microsoft.com/office/officeart/2018/2/layout/IconVerticalSolidList"/>
    <dgm:cxn modelId="{4E8BAD88-04BB-4399-B450-42B8C20E39E8}" type="presParOf" srcId="{AA0ADDE4-75A3-4EBF-A740-7EAEC3131033}" destId="{63790587-8706-4818-9C51-05E7586E78E0}" srcOrd="2" destOrd="0" presId="urn:microsoft.com/office/officeart/2018/2/layout/IconVerticalSolidList"/>
    <dgm:cxn modelId="{FFEFDD28-36CA-49FB-AAFB-998AC0C3B87A}" type="presParOf" srcId="{AA0ADDE4-75A3-4EBF-A740-7EAEC3131033}" destId="{EA92CB91-9D65-46B4-9F27-C72888477B9A}" srcOrd="3" destOrd="0" presId="urn:microsoft.com/office/officeart/2018/2/layout/IconVerticalSolidList"/>
    <dgm:cxn modelId="{E5646E93-775C-4A10-9CFE-5BE84F255022}" type="presParOf" srcId="{01E7EBDA-DF3F-48E2-9603-9B36F4F1678B}" destId="{AB1E855A-C2F8-47A3-871D-8CFEEECC26ED}" srcOrd="5" destOrd="0" presId="urn:microsoft.com/office/officeart/2018/2/layout/IconVerticalSolidList"/>
    <dgm:cxn modelId="{91C26B4B-4CA6-43CB-AF92-F84B22F9C292}" type="presParOf" srcId="{01E7EBDA-DF3F-48E2-9603-9B36F4F1678B}" destId="{A06E8E6E-9843-4416-AF86-47DD801188F3}" srcOrd="6" destOrd="0" presId="urn:microsoft.com/office/officeart/2018/2/layout/IconVerticalSolidList"/>
    <dgm:cxn modelId="{BF634A48-3CDA-431D-901F-294268CE39E6}" type="presParOf" srcId="{A06E8E6E-9843-4416-AF86-47DD801188F3}" destId="{03126E95-5A7E-4E12-B7BC-8766294174EE}" srcOrd="0" destOrd="0" presId="urn:microsoft.com/office/officeart/2018/2/layout/IconVerticalSolidList"/>
    <dgm:cxn modelId="{3690E3FA-07DF-47A3-A6F0-EEDF519F1D43}" type="presParOf" srcId="{A06E8E6E-9843-4416-AF86-47DD801188F3}" destId="{8B09BD9E-9290-4A41-A930-C8483E82413E}" srcOrd="1" destOrd="0" presId="urn:microsoft.com/office/officeart/2018/2/layout/IconVerticalSolidList"/>
    <dgm:cxn modelId="{C1EC2D5B-4266-40CF-B164-06D502233F42}" type="presParOf" srcId="{A06E8E6E-9843-4416-AF86-47DD801188F3}" destId="{D087C22C-A7DE-4C1A-AA9D-5B52F5EB23F9}" srcOrd="2" destOrd="0" presId="urn:microsoft.com/office/officeart/2018/2/layout/IconVerticalSolidList"/>
    <dgm:cxn modelId="{6DB5CE60-14E7-4133-8C81-BA7CA3F3DA9C}" type="presParOf" srcId="{A06E8E6E-9843-4416-AF86-47DD801188F3}" destId="{6F0AB8B8-3DAC-4744-8B36-C001166EBA6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25A37A-4C2D-4A6E-A0A5-A574E04E5E3A}">
      <dsp:nvSpPr>
        <dsp:cNvPr id="0" name=""/>
        <dsp:cNvSpPr/>
      </dsp:nvSpPr>
      <dsp:spPr>
        <a:xfrm>
          <a:off x="0" y="2006"/>
          <a:ext cx="11018837" cy="101682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DFD653-8BDB-4729-8E04-156D2425C4C2}">
      <dsp:nvSpPr>
        <dsp:cNvPr id="0" name=""/>
        <dsp:cNvSpPr/>
      </dsp:nvSpPr>
      <dsp:spPr>
        <a:xfrm>
          <a:off x="307589" y="230792"/>
          <a:ext cx="559254" cy="5592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1C9F22-BA9A-4336-91D8-CDDF7D6192C1}">
      <dsp:nvSpPr>
        <dsp:cNvPr id="0" name=""/>
        <dsp:cNvSpPr/>
      </dsp:nvSpPr>
      <dsp:spPr>
        <a:xfrm>
          <a:off x="1174434" y="2006"/>
          <a:ext cx="9844403" cy="10168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614" tIns="107614" rIns="107614" bIns="10761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The portal doesn’t present every single option to us</a:t>
          </a:r>
        </a:p>
      </dsp:txBody>
      <dsp:txXfrm>
        <a:off x="1174434" y="2006"/>
        <a:ext cx="9844403" cy="1016826"/>
      </dsp:txXfrm>
    </dsp:sp>
    <dsp:sp modelId="{D5BA5BAB-E880-4719-8733-DAD0057CDB88}">
      <dsp:nvSpPr>
        <dsp:cNvPr id="0" name=""/>
        <dsp:cNvSpPr/>
      </dsp:nvSpPr>
      <dsp:spPr>
        <a:xfrm>
          <a:off x="0" y="1273039"/>
          <a:ext cx="11018837" cy="101682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410F4D-7539-4B28-BE76-CF95B46E41D2}">
      <dsp:nvSpPr>
        <dsp:cNvPr id="0" name=""/>
        <dsp:cNvSpPr/>
      </dsp:nvSpPr>
      <dsp:spPr>
        <a:xfrm>
          <a:off x="307589" y="1501825"/>
          <a:ext cx="559254" cy="5592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03EEB3-6816-4A54-959A-7DAE07EF4B05}">
      <dsp:nvSpPr>
        <dsp:cNvPr id="0" name=""/>
        <dsp:cNvSpPr/>
      </dsp:nvSpPr>
      <dsp:spPr>
        <a:xfrm>
          <a:off x="1174434" y="1273039"/>
          <a:ext cx="9844403" cy="10168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614" tIns="107614" rIns="107614" bIns="10761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We can only deploy one thing at a time (and sometimes the dependencies)</a:t>
          </a:r>
        </a:p>
      </dsp:txBody>
      <dsp:txXfrm>
        <a:off x="1174434" y="1273039"/>
        <a:ext cx="9844403" cy="1016826"/>
      </dsp:txXfrm>
    </dsp:sp>
    <dsp:sp modelId="{256A7EEE-6FAF-461D-BF1B-3A4B9A1E15B0}">
      <dsp:nvSpPr>
        <dsp:cNvPr id="0" name=""/>
        <dsp:cNvSpPr/>
      </dsp:nvSpPr>
      <dsp:spPr>
        <a:xfrm>
          <a:off x="0" y="2544072"/>
          <a:ext cx="11018837" cy="101682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5CFDCD-30B9-43AC-94A2-417DA515B492}">
      <dsp:nvSpPr>
        <dsp:cNvPr id="0" name=""/>
        <dsp:cNvSpPr/>
      </dsp:nvSpPr>
      <dsp:spPr>
        <a:xfrm>
          <a:off x="307589" y="2772858"/>
          <a:ext cx="559254" cy="55925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92CB91-9D65-46B4-9F27-C72888477B9A}">
      <dsp:nvSpPr>
        <dsp:cNvPr id="0" name=""/>
        <dsp:cNvSpPr/>
      </dsp:nvSpPr>
      <dsp:spPr>
        <a:xfrm>
          <a:off x="1174434" y="2544072"/>
          <a:ext cx="9844403" cy="10168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614" tIns="107614" rIns="107614" bIns="10761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Less control over some aspects (especially with dependencies)</a:t>
          </a:r>
        </a:p>
      </dsp:txBody>
      <dsp:txXfrm>
        <a:off x="1174434" y="2544072"/>
        <a:ext cx="9844403" cy="1016826"/>
      </dsp:txXfrm>
    </dsp:sp>
    <dsp:sp modelId="{03126E95-5A7E-4E12-B7BC-8766294174EE}">
      <dsp:nvSpPr>
        <dsp:cNvPr id="0" name=""/>
        <dsp:cNvSpPr/>
      </dsp:nvSpPr>
      <dsp:spPr>
        <a:xfrm>
          <a:off x="0" y="3815105"/>
          <a:ext cx="11018837" cy="101682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09BD9E-9290-4A41-A930-C8483E82413E}">
      <dsp:nvSpPr>
        <dsp:cNvPr id="0" name=""/>
        <dsp:cNvSpPr/>
      </dsp:nvSpPr>
      <dsp:spPr>
        <a:xfrm>
          <a:off x="307589" y="4043891"/>
          <a:ext cx="559254" cy="55925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0AB8B8-3DAC-4744-8B36-C001166EBA65}">
      <dsp:nvSpPr>
        <dsp:cNvPr id="0" name=""/>
        <dsp:cNvSpPr/>
      </dsp:nvSpPr>
      <dsp:spPr>
        <a:xfrm>
          <a:off x="1174434" y="3815105"/>
          <a:ext cx="9844403" cy="10168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614" tIns="107614" rIns="107614" bIns="10761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More opportunities for mis-steps</a:t>
          </a:r>
        </a:p>
      </dsp:txBody>
      <dsp:txXfrm>
        <a:off x="1174434" y="3815105"/>
        <a:ext cx="9844403" cy="10168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2.jpe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svg>
</file>

<file path=ppt/media/image36.png>
</file>

<file path=ppt/media/image37.jpeg>
</file>

<file path=ppt/media/image38.jpeg>
</file>

<file path=ppt/media/image39.jpeg>
</file>

<file path=ppt/media/image4.svg>
</file>

<file path=ppt/media/image40.jpeg>
</file>

<file path=ppt/media/image41.jpe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svg>
</file>

<file path=ppt/media/image49.jpeg>
</file>

<file path=ppt/media/image5.png>
</file>

<file path=ppt/media/image50.png>
</file>

<file path=ppt/media/image51.png>
</file>

<file path=ppt/media/image52.jpeg>
</file>

<file path=ppt/media/image53.png>
</file>

<file path=ppt/media/image54.png>
</file>

<file path=ppt/media/image55.png>
</file>

<file path=ppt/media/image56.jpeg>
</file>

<file path=ppt/media/image57.jpeg>
</file>

<file path=ppt/media/image58.png>
</file>

<file path=ppt/media/image59.jpeg>
</file>

<file path=ppt/media/image6.svg>
</file>

<file path=ppt/media/image60.jpeg>
</file>

<file path=ppt/media/image61.png>
</file>

<file path=ppt/media/image62.pn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jpeg>
</file>

<file path=ppt/media/image72.png>
</file>

<file path=ppt/media/image73.png>
</file>

<file path=ppt/media/image76.png>
</file>

<file path=ppt/media/image77.sv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sv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E9AA84-8117-8600-74F6-EB756C3B76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57FC0-D22F-4AFC-9794-E04670164D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89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Sans Text" pitchFamily="2" charset="0"/>
        <a:ea typeface="+mn-ea"/>
        <a:cs typeface="Segoe Sans Text" pitchFamily="2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azure-governance-and-management/announcing-authorizationresources-in-azure-resource-graph/ba-p/3813912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48895" lvl="0" indent="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None/>
            </a:pPr>
            <a:endParaRPr lang="en-US" sz="1200" u="non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428A1A-F8AA-4540-A1FF-810195DD46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8862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48895" lvl="0" indent="0" algn="l" defTabSz="914367" rtl="0" eaLnBrk="1" fontAlgn="auto" latinLnBrk="0" hangingPunct="1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ClrTx/>
              <a:buSzPts val="1000"/>
              <a:buFont typeface="Symbol" panose="05050102010706020507" pitchFamily="18" charset="2"/>
              <a:buNone/>
              <a:tabLst>
                <a:tab pos="360045" algn="l"/>
              </a:tabLst>
              <a:defRPr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48895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360045" algn="l"/>
              </a:tabLs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8/16/2024 7:51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9441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75" marR="0" indent="0" algn="l" defTabSz="932742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000" b="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8/16/2024 7:51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6335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48895" lvl="0" indent="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None/>
            </a:pPr>
            <a:endParaRPr lang="en-US" sz="1800" b="1" kern="1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marR="48895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8/16/2024 7:49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6099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New resource graph table returning RBAC roles</a:t>
            </a:r>
          </a:p>
          <a:p>
            <a:r>
              <a:rPr lang="en-US">
                <a:hlinkClick r:id="rId3"/>
              </a:rPr>
              <a:t>Announcing </a:t>
            </a:r>
            <a:r>
              <a:rPr lang="en-US" err="1">
                <a:hlinkClick r:id="rId3"/>
              </a:rPr>
              <a:t>AuthorizationResources</a:t>
            </a:r>
            <a:r>
              <a:rPr lang="en-US">
                <a:hlinkClick r:id="rId3"/>
              </a:rPr>
              <a:t> in Azure Resource Graph (microsoft.com)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DF8393-1236-43A6-8EB6-C9B154D341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724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image" Target="../media/image56.jpeg"/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0.jpe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hyperlink" Target="http://funclubfrp.wikidot.com/faq" TargetMode="External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junktext.com/about" TargetMode="External"/><Relationship Id="rId5" Type="http://schemas.openxmlformats.org/officeDocument/2006/relationships/image" Target="../media/image6.svg"/><Relationship Id="rId10" Type="http://schemas.openxmlformats.org/officeDocument/2006/relationships/image" Target="../media/image9.sv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hyperlink" Target="http://funclubfrp.wikidot.com/faq" TargetMode="External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junktext.com/about" TargetMode="External"/><Relationship Id="rId5" Type="http://schemas.openxmlformats.org/officeDocument/2006/relationships/image" Target="../media/image6.svg"/><Relationship Id="rId10" Type="http://schemas.openxmlformats.org/officeDocument/2006/relationships/image" Target="../media/image9.sv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3.jpeg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8.sv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03665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32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30757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213504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5391815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52697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12756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dirty="0"/>
            </a:lvl1pPr>
          </a:lstStyle>
          <a:p>
            <a:pPr lvl="0">
              <a:lnSpc>
                <a:spcPct val="90000"/>
              </a:lnSpc>
            </a:pPr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360990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dirty="0">
                <a:latin typeface="+mj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85997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46451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ection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07722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ection Titl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40304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dirty="0">
                <a:latin typeface="+mj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33738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9904290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Titl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dirty="0">
                <a:latin typeface="+mj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44534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095398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207095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ection 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5119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ection 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48186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0D155-47E8-D819-5FA4-748607570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5022EE65-FBB2-C961-B89F-9DADBDB2DB3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27263" y="2199576"/>
            <a:ext cx="3760470" cy="376047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effectLst>
            <a:outerShdw blurRad="215900" dist="190500" dir="2700000" sx="101000" sy="101000" algn="ctr" rotWithShape="0">
              <a:srgbClr val="000000">
                <a:alpha val="23000"/>
              </a:srgb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marL="228600" indent="-228600" algn="ctr">
              <a:buNone/>
              <a:defRPr lang="en-US" sz="1800" b="1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 algn="ctr"/>
            <a:r>
              <a:rPr lang="en-US"/>
              <a:t>Click to insert photo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4B878651-6EA0-F1DE-DDB3-D4C07A4E594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45931" y="3206751"/>
            <a:ext cx="2706480" cy="147732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2A3F807-DEFB-6026-D7BD-82284EB7FB76}"/>
              </a:ext>
            </a:extLst>
          </p:cNvPr>
          <p:cNvSpPr/>
          <p:nvPr/>
        </p:nvSpPr>
        <p:spPr>
          <a:xfrm>
            <a:off x="552732" y="2199576"/>
            <a:ext cx="693200" cy="604267"/>
          </a:xfrm>
          <a:custGeom>
            <a:avLst/>
            <a:gdLst>
              <a:gd name="connsiteX0" fmla="*/ 393237 w 674431"/>
              <a:gd name="connsiteY0" fmla="*/ 0 h 587906"/>
              <a:gd name="connsiteX1" fmla="*/ 616089 w 674431"/>
              <a:gd name="connsiteY1" fmla="*/ 0 h 587906"/>
              <a:gd name="connsiteX2" fmla="*/ 616151 w 674431"/>
              <a:gd name="connsiteY2" fmla="*/ 0 h 587906"/>
              <a:gd name="connsiteX3" fmla="*/ 674431 w 674431"/>
              <a:gd name="connsiteY3" fmla="*/ 58280 h 587906"/>
              <a:gd name="connsiteX4" fmla="*/ 674431 w 674431"/>
              <a:gd name="connsiteY4" fmla="*/ 221738 h 587906"/>
              <a:gd name="connsiteX5" fmla="*/ 597219 w 674431"/>
              <a:gd name="connsiteY5" fmla="*/ 471750 h 587906"/>
              <a:gd name="connsiteX6" fmla="*/ 393361 w 674431"/>
              <a:gd name="connsiteY6" fmla="*/ 587630 h 587906"/>
              <a:gd name="connsiteX7" fmla="*/ 380245 w 674431"/>
              <a:gd name="connsiteY7" fmla="*/ 577174 h 587906"/>
              <a:gd name="connsiteX8" fmla="*/ 380245 w 674431"/>
              <a:gd name="connsiteY8" fmla="*/ 489011 h 587906"/>
              <a:gd name="connsiteX9" fmla="*/ 387484 w 674431"/>
              <a:gd name="connsiteY9" fmla="*/ 478865 h 587906"/>
              <a:gd name="connsiteX10" fmla="*/ 523100 w 674431"/>
              <a:gd name="connsiteY10" fmla="*/ 363541 h 587906"/>
              <a:gd name="connsiteX11" fmla="*/ 540423 w 674431"/>
              <a:gd name="connsiteY11" fmla="*/ 283112 h 587906"/>
              <a:gd name="connsiteX12" fmla="*/ 533308 w 674431"/>
              <a:gd name="connsiteY12" fmla="*/ 276306 h 587906"/>
              <a:gd name="connsiteX13" fmla="*/ 393361 w 674431"/>
              <a:gd name="connsiteY13" fmla="*/ 276306 h 587906"/>
              <a:gd name="connsiteX14" fmla="*/ 374986 w 674431"/>
              <a:gd name="connsiteY14" fmla="*/ 257931 h 587906"/>
              <a:gd name="connsiteX15" fmla="*/ 374986 w 674431"/>
              <a:gd name="connsiteY15" fmla="*/ 18251 h 587906"/>
              <a:gd name="connsiteX16" fmla="*/ 393237 w 674431"/>
              <a:gd name="connsiteY16" fmla="*/ 0 h 587906"/>
              <a:gd name="connsiteX17" fmla="*/ 58466 w 674431"/>
              <a:gd name="connsiteY17" fmla="*/ 0 h 587906"/>
              <a:gd name="connsiteX18" fmla="*/ 281070 w 674431"/>
              <a:gd name="connsiteY18" fmla="*/ 0 h 587906"/>
              <a:gd name="connsiteX19" fmla="*/ 299445 w 674431"/>
              <a:gd name="connsiteY19" fmla="*/ 18375 h 587906"/>
              <a:gd name="connsiteX20" fmla="*/ 299445 w 674431"/>
              <a:gd name="connsiteY20" fmla="*/ 221738 h 587906"/>
              <a:gd name="connsiteX21" fmla="*/ 222233 w 674431"/>
              <a:gd name="connsiteY21" fmla="*/ 471750 h 587906"/>
              <a:gd name="connsiteX22" fmla="*/ 18375 w 674431"/>
              <a:gd name="connsiteY22" fmla="*/ 587630 h 587906"/>
              <a:gd name="connsiteX23" fmla="*/ 5259 w 674431"/>
              <a:gd name="connsiteY23" fmla="*/ 577174 h 587906"/>
              <a:gd name="connsiteX24" fmla="*/ 5259 w 674431"/>
              <a:gd name="connsiteY24" fmla="*/ 489011 h 587906"/>
              <a:gd name="connsiteX25" fmla="*/ 12497 w 674431"/>
              <a:gd name="connsiteY25" fmla="*/ 478865 h 587906"/>
              <a:gd name="connsiteX26" fmla="*/ 148114 w 674431"/>
              <a:gd name="connsiteY26" fmla="*/ 363541 h 587906"/>
              <a:gd name="connsiteX27" fmla="*/ 165437 w 674431"/>
              <a:gd name="connsiteY27" fmla="*/ 283112 h 587906"/>
              <a:gd name="connsiteX28" fmla="*/ 158322 w 674431"/>
              <a:gd name="connsiteY28" fmla="*/ 276306 h 587906"/>
              <a:gd name="connsiteX29" fmla="*/ 18375 w 674431"/>
              <a:gd name="connsiteY29" fmla="*/ 276306 h 587906"/>
              <a:gd name="connsiteX30" fmla="*/ 0 w 674431"/>
              <a:gd name="connsiteY30" fmla="*/ 257931 h 587906"/>
              <a:gd name="connsiteX31" fmla="*/ 0 w 674431"/>
              <a:gd name="connsiteY31" fmla="*/ 58466 h 587906"/>
              <a:gd name="connsiteX32" fmla="*/ 58466 w 674431"/>
              <a:gd name="connsiteY32" fmla="*/ 0 h 587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74431" h="587906">
                <a:moveTo>
                  <a:pt x="393237" y="0"/>
                </a:moveTo>
                <a:lnTo>
                  <a:pt x="616089" y="0"/>
                </a:lnTo>
                <a:lnTo>
                  <a:pt x="616151" y="0"/>
                </a:lnTo>
                <a:cubicBezTo>
                  <a:pt x="648322" y="0"/>
                  <a:pt x="674431" y="26109"/>
                  <a:pt x="674431" y="58280"/>
                </a:cubicBezTo>
                <a:lnTo>
                  <a:pt x="674431" y="221738"/>
                </a:lnTo>
                <a:cubicBezTo>
                  <a:pt x="674431" y="328152"/>
                  <a:pt x="648694" y="411490"/>
                  <a:pt x="597219" y="471750"/>
                </a:cubicBezTo>
                <a:cubicBezTo>
                  <a:pt x="548157" y="529102"/>
                  <a:pt x="480225" y="567770"/>
                  <a:pt x="393361" y="587630"/>
                </a:cubicBezTo>
                <a:cubicBezTo>
                  <a:pt x="386679" y="589177"/>
                  <a:pt x="380245" y="584042"/>
                  <a:pt x="380245" y="577174"/>
                </a:cubicBezTo>
                <a:lnTo>
                  <a:pt x="380245" y="489011"/>
                </a:lnTo>
                <a:cubicBezTo>
                  <a:pt x="380245" y="484433"/>
                  <a:pt x="383153" y="480288"/>
                  <a:pt x="387484" y="478865"/>
                </a:cubicBezTo>
                <a:cubicBezTo>
                  <a:pt x="454240" y="456778"/>
                  <a:pt x="499466" y="418295"/>
                  <a:pt x="523100" y="363541"/>
                </a:cubicBezTo>
                <a:cubicBezTo>
                  <a:pt x="535969" y="335824"/>
                  <a:pt x="541784" y="309035"/>
                  <a:pt x="540423" y="283112"/>
                </a:cubicBezTo>
                <a:cubicBezTo>
                  <a:pt x="540238" y="279276"/>
                  <a:pt x="537082" y="276306"/>
                  <a:pt x="533308" y="276306"/>
                </a:cubicBezTo>
                <a:lnTo>
                  <a:pt x="393361" y="276306"/>
                </a:lnTo>
                <a:cubicBezTo>
                  <a:pt x="383215" y="276306"/>
                  <a:pt x="374986" y="268078"/>
                  <a:pt x="374986" y="257931"/>
                </a:cubicBezTo>
                <a:lnTo>
                  <a:pt x="374986" y="18251"/>
                </a:lnTo>
                <a:cubicBezTo>
                  <a:pt x="374986" y="8167"/>
                  <a:pt x="383153" y="0"/>
                  <a:pt x="393237" y="0"/>
                </a:cubicBezTo>
                <a:close/>
                <a:moveTo>
                  <a:pt x="58466" y="0"/>
                </a:moveTo>
                <a:lnTo>
                  <a:pt x="281070" y="0"/>
                </a:lnTo>
                <a:cubicBezTo>
                  <a:pt x="291216" y="0"/>
                  <a:pt x="299445" y="8229"/>
                  <a:pt x="299445" y="18375"/>
                </a:cubicBezTo>
                <a:lnTo>
                  <a:pt x="299445" y="221738"/>
                </a:lnTo>
                <a:cubicBezTo>
                  <a:pt x="299445" y="328152"/>
                  <a:pt x="273708" y="411490"/>
                  <a:pt x="222233" y="471750"/>
                </a:cubicBezTo>
                <a:cubicBezTo>
                  <a:pt x="173171" y="529102"/>
                  <a:pt x="105239" y="567770"/>
                  <a:pt x="18375" y="587630"/>
                </a:cubicBezTo>
                <a:cubicBezTo>
                  <a:pt x="11631" y="589177"/>
                  <a:pt x="5259" y="584042"/>
                  <a:pt x="5259" y="577174"/>
                </a:cubicBezTo>
                <a:lnTo>
                  <a:pt x="5259" y="489011"/>
                </a:lnTo>
                <a:cubicBezTo>
                  <a:pt x="5259" y="484433"/>
                  <a:pt x="8167" y="480288"/>
                  <a:pt x="12497" y="478865"/>
                </a:cubicBezTo>
                <a:cubicBezTo>
                  <a:pt x="79254" y="456778"/>
                  <a:pt x="124480" y="418295"/>
                  <a:pt x="148114" y="363541"/>
                </a:cubicBezTo>
                <a:cubicBezTo>
                  <a:pt x="160983" y="335824"/>
                  <a:pt x="166798" y="309035"/>
                  <a:pt x="165437" y="283112"/>
                </a:cubicBezTo>
                <a:cubicBezTo>
                  <a:pt x="165252" y="279276"/>
                  <a:pt x="162096" y="276306"/>
                  <a:pt x="158322" y="276306"/>
                </a:cubicBezTo>
                <a:lnTo>
                  <a:pt x="18375" y="276306"/>
                </a:lnTo>
                <a:cubicBezTo>
                  <a:pt x="8229" y="276306"/>
                  <a:pt x="0" y="268078"/>
                  <a:pt x="0" y="257931"/>
                </a:cubicBezTo>
                <a:lnTo>
                  <a:pt x="0" y="58466"/>
                </a:lnTo>
                <a:cubicBezTo>
                  <a:pt x="0" y="26171"/>
                  <a:pt x="26171" y="0"/>
                  <a:pt x="58466" y="0"/>
                </a:cubicBezTo>
                <a:close/>
              </a:path>
            </a:pathLst>
          </a:custGeom>
          <a:solidFill>
            <a:schemeClr val="tx1"/>
          </a:solidFill>
          <a:ln w="6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B8F6EDE-3287-C98A-2287-E97E9546E9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45931" y="4963876"/>
            <a:ext cx="270648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Quote author</a:t>
            </a:r>
          </a:p>
        </p:txBody>
      </p:sp>
    </p:spTree>
    <p:extLst>
      <p:ext uri="{BB962C8B-B14F-4D97-AF65-F5344CB8AC3E}">
        <p14:creationId xmlns:p14="http://schemas.microsoft.com/office/powerpoint/2010/main" val="2671000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E7235-22DD-1125-FF85-028A2E641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6359434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65C022-5A4E-84F5-B51B-1431B6A0AE21}"/>
              </a:ext>
            </a:extLst>
          </p:cNvPr>
          <p:cNvSpPr/>
          <p:nvPr userDrawn="1"/>
        </p:nvSpPr>
        <p:spPr bwMode="auto">
          <a:xfrm>
            <a:off x="7228114" y="292100"/>
            <a:ext cx="4659086" cy="6272213"/>
          </a:xfrm>
          <a:prstGeom prst="rect">
            <a:avLst/>
          </a:prstGeom>
          <a:gradFill>
            <a:gsLst>
              <a:gs pos="0">
                <a:srgbClr val="FFB3BB"/>
              </a:gs>
              <a:gs pos="100000">
                <a:srgbClr val="FFB900"/>
              </a:gs>
            </a:gsLst>
            <a:lin ang="810000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5068233-F46E-B659-0799-22A45E3DA2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76380" y="1866864"/>
            <a:ext cx="5544120" cy="3124272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effectLst>
            <a:outerShdw blurRad="241300" dist="304800" dir="2700000" sx="101000" sy="101000" algn="ctr" rotWithShape="0">
              <a:srgbClr val="000000">
                <a:alpha val="17000"/>
              </a:srgbClr>
            </a:outerShdw>
          </a:effectLst>
        </p:spPr>
        <p:txBody>
          <a:bodyPr lIns="731520" rIns="731520" bIns="109728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Drag &amp; drop your photo here or click or tap icon below to insert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1020F17E-67BE-FC02-AF7B-709A3923C23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0109568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565C022-5A4E-84F5-B51B-1431B6A0AE21}"/>
              </a:ext>
            </a:extLst>
          </p:cNvPr>
          <p:cNvSpPr/>
          <p:nvPr userDrawn="1"/>
        </p:nvSpPr>
        <p:spPr bwMode="auto">
          <a:xfrm>
            <a:off x="304800" y="292100"/>
            <a:ext cx="11582400" cy="6272213"/>
          </a:xfrm>
          <a:prstGeom prst="rect">
            <a:avLst/>
          </a:prstGeom>
          <a:gradFill>
            <a:gsLst>
              <a:gs pos="64000">
                <a:srgbClr val="0D82CB"/>
              </a:gs>
              <a:gs pos="0">
                <a:srgbClr val="7FDE7B"/>
              </a:gs>
            </a:gsLst>
            <a:lin ang="810000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E7235-22DD-1125-FF85-028A2E641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2896801"/>
            <a:ext cx="3590037" cy="1661993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5068233-F46E-B659-0799-22A45E3DA2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61762" y="1490647"/>
            <a:ext cx="6879337" cy="3876706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effectLst>
            <a:outerShdw blurRad="241300" dist="304800" dir="2700000" sx="101000" sy="101000" algn="ctr" rotWithShape="0">
              <a:srgbClr val="000000">
                <a:alpha val="17000"/>
              </a:srgbClr>
            </a:outerShdw>
          </a:effectLst>
        </p:spPr>
        <p:txBody>
          <a:bodyPr lIns="1097280" rIns="1097280" bIns="109728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Drag &amp; drop your photo here or click or tap icon below to insert</a:t>
            </a:r>
          </a:p>
        </p:txBody>
      </p:sp>
    </p:spTree>
    <p:extLst>
      <p:ext uri="{BB962C8B-B14F-4D97-AF65-F5344CB8AC3E}">
        <p14:creationId xmlns:p14="http://schemas.microsoft.com/office/powerpoint/2010/main" val="2834322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slid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B0FE6-6EE4-72F6-EE0C-E481F72F7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4910837" cy="110799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EC160D-0F95-E237-7287-43174DA4A3F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1" y="1816100"/>
            <a:ext cx="4910838" cy="20436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Picture Placeholder 15">
            <a:extLst>
              <a:ext uri="{FF2B5EF4-FFF2-40B4-BE49-F238E27FC236}">
                <a16:creationId xmlns:a16="http://schemas.microsoft.com/office/drawing/2014/main" id="{90C592A4-DBC6-A7A9-63D9-5020A47499F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blipFill>
            <a:blip r:embed="rId2"/>
            <a:stretch>
              <a:fillRect/>
            </a:stretch>
          </a:blipFill>
          <a:effectLst/>
        </p:spPr>
        <p:txBody>
          <a:bodyPr lIns="1097280" rIns="1097280" bIns="109728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Drag &amp; drop your photo here or click or tap icon below to insert</a:t>
            </a:r>
          </a:p>
        </p:txBody>
      </p:sp>
    </p:spTree>
    <p:extLst>
      <p:ext uri="{BB962C8B-B14F-4D97-AF65-F5344CB8AC3E}">
        <p14:creationId xmlns:p14="http://schemas.microsoft.com/office/powerpoint/2010/main" val="4248297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B0FE6-6EE4-72F6-EE0C-E481F72F7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4910837" cy="110799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EC160D-0F95-E237-7287-43174DA4A3F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1" y="1816100"/>
            <a:ext cx="4910838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830D09FD-2495-FD73-64EA-14E484039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blipFill>
            <a:blip r:embed="rId2"/>
            <a:stretch>
              <a:fillRect/>
            </a:stretch>
          </a:blipFill>
          <a:effectLst/>
        </p:spPr>
        <p:txBody>
          <a:bodyPr lIns="1097280" rIns="1097280" bIns="109728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Drag &amp; drop your photo here or click or tap icon below to insert</a:t>
            </a:r>
          </a:p>
        </p:txBody>
      </p:sp>
    </p:spTree>
    <p:extLst>
      <p:ext uri="{BB962C8B-B14F-4D97-AF65-F5344CB8AC3E}">
        <p14:creationId xmlns:p14="http://schemas.microsoft.com/office/powerpoint/2010/main" val="1258590323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03703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32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655B182-C5FF-81E8-8156-470DF3249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4200" y="2798286"/>
            <a:ext cx="4663440" cy="738664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800" spc="-50" baseline="0">
                <a:solidFill>
                  <a:schemeClr val="tx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BC71D650-3B87-D82E-F786-ADD5DDCE4C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199" y="4847464"/>
            <a:ext cx="3898901" cy="246221"/>
          </a:xfrm>
          <a:noFill/>
        </p:spPr>
        <p:txBody>
          <a:bodyPr wrap="square" lIns="0" tIns="0" rIns="0" bIns="0" anchor="b" anchorCtr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5A3663-712F-A49D-172F-24B8615113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4199" y="5106140"/>
            <a:ext cx="3898901" cy="18466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2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Contact information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4B828D67-4891-FD7F-4AA2-E9E4A652519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686598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655B182-C5FF-81E8-8156-470DF3249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4200" y="2798286"/>
            <a:ext cx="4663440" cy="738664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800" spc="-50" baseline="0">
                <a:solidFill>
                  <a:schemeClr val="tx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BC71D650-3B87-D82E-F786-ADD5DDCE4C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199" y="4847464"/>
            <a:ext cx="3898901" cy="246221"/>
          </a:xfrm>
          <a:noFill/>
        </p:spPr>
        <p:txBody>
          <a:bodyPr wrap="square" lIns="0" tIns="0" rIns="0" bIns="0" anchor="b" anchorCtr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5A3663-712F-A49D-172F-24B8615113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4199" y="5106140"/>
            <a:ext cx="3898901" cy="18466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2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Contact information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4B828D67-4891-FD7F-4AA2-E9E4A652519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751045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54079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4793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684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4188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ith Simple Backgroun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21599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55399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00" b="1">
                <a:gradFill>
                  <a:gsLst>
                    <a:gs pos="0">
                      <a:srgbClr val="31ACBD"/>
                    </a:gs>
                    <a:gs pos="68000">
                      <a:schemeClr val="tx2"/>
                    </a:gs>
                  </a:gsLst>
                  <a:lin ang="10800000" scaled="1"/>
                </a:gra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553998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800" b="1">
                <a:gradFill>
                  <a:gsLst>
                    <a:gs pos="100000">
                      <a:srgbClr val="3EA89B"/>
                    </a:gs>
                    <a:gs pos="0">
                      <a:srgbClr val="225B62"/>
                    </a:gs>
                  </a:gsLst>
                  <a:lin ang="10800000" scaled="1"/>
                </a:gradFill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553998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800" b="1" dirty="0">
                <a:gradFill>
                  <a:gsLst>
                    <a:gs pos="0">
                      <a:srgbClr val="F4364C"/>
                    </a:gs>
                    <a:gs pos="68000">
                      <a:srgbClr val="C03BC4"/>
                    </a:gs>
                  </a:gsLst>
                  <a:lin ang="10800000" scaled="1"/>
                </a:gradFill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553998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800" b="1">
                <a:gradFill>
                  <a:gsLst>
                    <a:gs pos="0">
                      <a:srgbClr val="FF9318"/>
                    </a:gs>
                    <a:gs pos="44000">
                      <a:srgbClr val="FF5C39"/>
                    </a:gs>
                  </a:gsLst>
                  <a:lin ang="10800000" scaled="1"/>
                </a:gradFill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29269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37677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44917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47186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009576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gradFill flip="none" rotWithShape="1">
            <a:gsLst>
              <a:gs pos="47706">
                <a:schemeClr val="accent1"/>
              </a:gs>
              <a:gs pos="100000">
                <a:schemeClr val="accent3"/>
              </a:gs>
              <a:gs pos="60000">
                <a:schemeClr val="accent1"/>
              </a:gs>
            </a:gsLst>
            <a:lin ang="18900000" scaled="1"/>
            <a:tileRect/>
          </a:grad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794440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9798335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625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9386446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chemeClr val="bg1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754793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chemeClr val="bg1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2668236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9350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938212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640523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47042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gradFill>
            <a:gsLst>
              <a:gs pos="0">
                <a:srgbClr val="E8E6DF"/>
              </a:gs>
              <a:gs pos="100000">
                <a:srgbClr val="FFA38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8766308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gradFill>
            <a:gsLst>
              <a:gs pos="0">
                <a:srgbClr val="E8E6DF"/>
              </a:gs>
              <a:gs pos="100000">
                <a:srgbClr val="FFA38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gradFill>
            <a:gsLst>
              <a:gs pos="0">
                <a:srgbClr val="E8E6DF"/>
              </a:gs>
              <a:gs pos="100000">
                <a:srgbClr val="D4EC8E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327291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108613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gradFill>
            <a:gsLst>
              <a:gs pos="0">
                <a:srgbClr val="E8E6DF"/>
              </a:gs>
              <a:gs pos="100000">
                <a:srgbClr val="FFA38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420651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gradFill>
            <a:gsLst>
              <a:gs pos="0">
                <a:srgbClr val="E8E6DF"/>
              </a:gs>
              <a:gs pos="100000">
                <a:srgbClr val="FFA38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gradFill>
            <a:gsLst>
              <a:gs pos="0">
                <a:srgbClr val="E8E6DF"/>
              </a:gs>
              <a:gs pos="100000">
                <a:srgbClr val="D4EC8E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7406536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Employee badge with solid fill">
            <a:extLst>
              <a:ext uri="{FF2B5EF4-FFF2-40B4-BE49-F238E27FC236}">
                <a16:creationId xmlns:a16="http://schemas.microsoft.com/office/drawing/2014/main" id="{312C10F7-7ECE-0C86-D0E2-235DD512D0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4320" y="276999"/>
            <a:ext cx="914400" cy="914400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704A264-511F-18F2-2097-F532D2BABB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81885" y="1643840"/>
            <a:ext cx="2119312" cy="21177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23B73CC-4B47-4096-1252-8D95F27F27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1885" y="4257856"/>
            <a:ext cx="2119311" cy="21177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A551708-E4AB-6957-4687-7F54D955A75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52801" y="1643840"/>
            <a:ext cx="7957314" cy="430887"/>
          </a:xfrm>
        </p:spPr>
        <p:txBody>
          <a:bodyPr/>
          <a:lstStyle>
            <a:lvl1pPr marL="0" indent="0"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Speaker 1 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9F8AEAC0-EA47-3E03-DD03-32BFF97DDD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74516" y="2439184"/>
            <a:ext cx="7243722" cy="369332"/>
          </a:xfrm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en-US" dirty="0"/>
              <a:t>Speaker 1 </a:t>
            </a:r>
            <a:r>
              <a:rPr lang="en-US" dirty="0" err="1"/>
              <a:t>Linkedin</a:t>
            </a:r>
            <a:endParaRPr lang="en-US" dirty="0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C3B26DB9-BF54-C163-6558-F62991BC265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352800" y="2440866"/>
            <a:ext cx="370113" cy="370113"/>
          </a:xfrm>
          <a:prstGeom prst="rect">
            <a:avLst/>
          </a:prstGeom>
        </p:spPr>
      </p:pic>
      <p:pic>
        <p:nvPicPr>
          <p:cNvPr id="19" name="Picture 18" descr="A blue logo with black dots&#10;&#10;Description automatically generated">
            <a:extLst>
              <a:ext uri="{FF2B5EF4-FFF2-40B4-BE49-F238E27FC236}">
                <a16:creationId xmlns:a16="http://schemas.microsoft.com/office/drawing/2014/main" id="{9F5FED04-8878-5591-3722-82DB08ABDF9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352800" y="2914928"/>
            <a:ext cx="370113" cy="370113"/>
          </a:xfrm>
          <a:prstGeom prst="rect">
            <a:avLst/>
          </a:prstGeom>
        </p:spPr>
      </p:pic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C35EB7F6-3DCE-E6C1-E3C1-9C2D1E1BF4C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84320" y="3392233"/>
            <a:ext cx="7243722" cy="369332"/>
          </a:xfrm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en-US" dirty="0"/>
              <a:t>Speaker 1 Website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5AB2E75E-8CD8-70D8-6272-625FFD1354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74516" y="2915709"/>
            <a:ext cx="7243722" cy="369332"/>
          </a:xfrm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en-US" dirty="0"/>
              <a:t>Speaker 1 Social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70D69CE4-FCD3-B522-42FB-6B9D49BC0EF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352801" y="3392233"/>
            <a:ext cx="370112" cy="370112"/>
          </a:xfrm>
          <a:prstGeom prst="rect">
            <a:avLst/>
          </a:prstGeo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D7D6964-E6E2-63BA-68C3-075D9DB4709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52800" y="2135728"/>
            <a:ext cx="7957314" cy="246221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Speaker 1 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AC34E3-BD26-512B-49FB-8C95AF0E01C2}"/>
              </a:ext>
            </a:extLst>
          </p:cNvPr>
          <p:cNvSpPr txBox="1"/>
          <p:nvPr userDrawn="1"/>
        </p:nvSpPr>
        <p:spPr>
          <a:xfrm>
            <a:off x="5180870" y="457200"/>
            <a:ext cx="194432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3600" dirty="0">
                <a:solidFill>
                  <a:srgbClr val="0070C0"/>
                </a:solidFill>
                <a:latin typeface="+mj-lt"/>
              </a:rPr>
              <a:t>Speakers</a:t>
            </a:r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E8FF31AC-432F-CBCE-4AA5-17D7F5E841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52801" y="4257856"/>
            <a:ext cx="7957314" cy="430887"/>
          </a:xfrm>
        </p:spPr>
        <p:txBody>
          <a:bodyPr/>
          <a:lstStyle>
            <a:lvl1pPr marL="0" indent="0"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Speaker 2 Name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DA55B755-0328-3AF1-AB44-2C626D8EE00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74516" y="5053200"/>
            <a:ext cx="7243722" cy="369332"/>
          </a:xfrm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en-US" dirty="0"/>
              <a:t>Speaker 2 </a:t>
            </a:r>
            <a:r>
              <a:rPr lang="en-US" dirty="0" err="1"/>
              <a:t>Linkedin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8683FDC-5E37-1F1F-4049-1C27081EB88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352800" y="5054882"/>
            <a:ext cx="370113" cy="370113"/>
          </a:xfrm>
          <a:prstGeom prst="rect">
            <a:avLst/>
          </a:prstGeom>
        </p:spPr>
      </p:pic>
      <p:pic>
        <p:nvPicPr>
          <p:cNvPr id="9" name="Picture 8" descr="A blue logo with black dots&#10;&#10;Description automatically generated">
            <a:extLst>
              <a:ext uri="{FF2B5EF4-FFF2-40B4-BE49-F238E27FC236}">
                <a16:creationId xmlns:a16="http://schemas.microsoft.com/office/drawing/2014/main" id="{3E2FAE8D-EAAA-8071-10EE-E75302C004F9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352800" y="5528944"/>
            <a:ext cx="370113" cy="370113"/>
          </a:xfrm>
          <a:prstGeom prst="rect">
            <a:avLst/>
          </a:prstGeom>
        </p:spPr>
      </p:pic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BBFD1DA5-C65A-5D7D-9AB9-A4923E66090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84320" y="6006249"/>
            <a:ext cx="7243722" cy="369332"/>
          </a:xfrm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en-US" dirty="0"/>
              <a:t>Speaker 2 Website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EECB404A-2F85-5D52-F7AA-E7A4E16627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74516" y="5529725"/>
            <a:ext cx="7243722" cy="369332"/>
          </a:xfrm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en-US" dirty="0"/>
              <a:t>Speaker 2 Social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E46AF23-5984-E4F2-6B19-A9F9C51A1A4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352801" y="6006249"/>
            <a:ext cx="370112" cy="370112"/>
          </a:xfrm>
          <a:prstGeom prst="rect">
            <a:avLst/>
          </a:prstGeom>
        </p:spPr>
      </p:pic>
      <p:sp>
        <p:nvSpPr>
          <p:cNvPr id="17" name="Text Placeholder 32">
            <a:extLst>
              <a:ext uri="{FF2B5EF4-FFF2-40B4-BE49-F238E27FC236}">
                <a16:creationId xmlns:a16="http://schemas.microsoft.com/office/drawing/2014/main" id="{710ADBAD-A20F-8874-A5DA-C45C7B57B4F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52800" y="4749744"/>
            <a:ext cx="7957314" cy="246221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Speaker 2 Title</a:t>
            </a:r>
          </a:p>
        </p:txBody>
      </p:sp>
    </p:spTree>
    <p:extLst>
      <p:ext uri="{BB962C8B-B14F-4D97-AF65-F5344CB8AC3E}">
        <p14:creationId xmlns:p14="http://schemas.microsoft.com/office/powerpoint/2010/main" val="2193802512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1"/>
            <a:ext cx="3182027" cy="3959217"/>
          </a:xfrm>
        </p:spPr>
        <p:txBody>
          <a:bodyPr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387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9632586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90545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8172837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720659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1568016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674195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dirty="0"/>
            </a:lvl1pPr>
          </a:lstStyle>
          <a:p>
            <a:pPr lvl="0">
              <a:lnSpc>
                <a:spcPct val="90000"/>
              </a:lnSpc>
            </a:pPr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9687077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33196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60798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Employee badge with solid fill">
            <a:extLst>
              <a:ext uri="{FF2B5EF4-FFF2-40B4-BE49-F238E27FC236}">
                <a16:creationId xmlns:a16="http://schemas.microsoft.com/office/drawing/2014/main" id="{312C10F7-7ECE-0C86-D0E2-235DD512D0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4320" y="276999"/>
            <a:ext cx="914400" cy="914400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704A264-511F-18F2-2097-F532D2BABB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81885" y="1643840"/>
            <a:ext cx="2119312" cy="21177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A551708-E4AB-6957-4687-7F54D955A75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52801" y="1643840"/>
            <a:ext cx="7957314" cy="430887"/>
          </a:xfrm>
        </p:spPr>
        <p:txBody>
          <a:bodyPr/>
          <a:lstStyle>
            <a:lvl1pPr marL="0" indent="0"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Speaker 1 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9F8AEAC0-EA47-3E03-DD03-32BFF97DDD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74516" y="2439184"/>
            <a:ext cx="7243722" cy="369332"/>
          </a:xfrm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en-US" dirty="0"/>
              <a:t>Speaker 1 </a:t>
            </a:r>
            <a:r>
              <a:rPr lang="en-US" dirty="0" err="1"/>
              <a:t>Linkedin</a:t>
            </a:r>
            <a:endParaRPr lang="en-US" dirty="0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C3B26DB9-BF54-C163-6558-F62991BC265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352800" y="2440866"/>
            <a:ext cx="370113" cy="370113"/>
          </a:xfrm>
          <a:prstGeom prst="rect">
            <a:avLst/>
          </a:prstGeom>
        </p:spPr>
      </p:pic>
      <p:pic>
        <p:nvPicPr>
          <p:cNvPr id="19" name="Picture 18" descr="A blue logo with black dots&#10;&#10;Description automatically generated">
            <a:extLst>
              <a:ext uri="{FF2B5EF4-FFF2-40B4-BE49-F238E27FC236}">
                <a16:creationId xmlns:a16="http://schemas.microsoft.com/office/drawing/2014/main" id="{9F5FED04-8878-5591-3722-82DB08ABDF9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352800" y="2914928"/>
            <a:ext cx="370113" cy="370113"/>
          </a:xfrm>
          <a:prstGeom prst="rect">
            <a:avLst/>
          </a:prstGeom>
        </p:spPr>
      </p:pic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C35EB7F6-3DCE-E6C1-E3C1-9C2D1E1BF4C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84320" y="3392233"/>
            <a:ext cx="7243722" cy="369332"/>
          </a:xfrm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en-US" dirty="0"/>
              <a:t>Speaker 1 Website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5AB2E75E-8CD8-70D8-6272-625FFD1354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74516" y="2915709"/>
            <a:ext cx="7243722" cy="369332"/>
          </a:xfrm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en-US" dirty="0"/>
              <a:t>Speaker 1 Social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70D69CE4-FCD3-B522-42FB-6B9D49BC0EF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352801" y="3392233"/>
            <a:ext cx="370112" cy="370112"/>
          </a:xfrm>
          <a:prstGeom prst="rect">
            <a:avLst/>
          </a:prstGeo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D7D6964-E6E2-63BA-68C3-075D9DB4709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52800" y="2135728"/>
            <a:ext cx="7957314" cy="246221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Speaker 1 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AC34E3-BD26-512B-49FB-8C95AF0E01C2}"/>
              </a:ext>
            </a:extLst>
          </p:cNvPr>
          <p:cNvSpPr txBox="1"/>
          <p:nvPr userDrawn="1"/>
        </p:nvSpPr>
        <p:spPr>
          <a:xfrm>
            <a:off x="5180870" y="457200"/>
            <a:ext cx="194432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3600" dirty="0">
                <a:solidFill>
                  <a:srgbClr val="0070C0"/>
                </a:solidFill>
                <a:latin typeface="+mj-lt"/>
              </a:rPr>
              <a:t>Speaker</a:t>
            </a:r>
          </a:p>
        </p:txBody>
      </p:sp>
    </p:spTree>
    <p:extLst>
      <p:ext uri="{BB962C8B-B14F-4D97-AF65-F5344CB8AC3E}">
        <p14:creationId xmlns:p14="http://schemas.microsoft.com/office/powerpoint/2010/main" val="2750536289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6205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565C022-5A4E-84F5-B51B-1431B6A0AE21}"/>
              </a:ext>
            </a:extLst>
          </p:cNvPr>
          <p:cNvSpPr/>
          <p:nvPr userDrawn="1"/>
        </p:nvSpPr>
        <p:spPr bwMode="auto">
          <a:xfrm flipH="1">
            <a:off x="304800" y="292100"/>
            <a:ext cx="11582400" cy="6272213"/>
          </a:xfrm>
          <a:prstGeom prst="rect">
            <a:avLst/>
          </a:prstGeom>
          <a:gradFill>
            <a:gsLst>
              <a:gs pos="64000">
                <a:srgbClr val="0D82CB"/>
              </a:gs>
              <a:gs pos="1000">
                <a:schemeClr val="accent3"/>
              </a:gs>
            </a:gsLst>
            <a:lin ang="810000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E7235-22DD-1125-FF85-028A2E641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2896801"/>
            <a:ext cx="3590037" cy="1661993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5068233-F46E-B659-0799-22A45E3DA2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61762" y="1490647"/>
            <a:ext cx="6879337" cy="3876706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effectLst>
            <a:outerShdw blurRad="241300" dist="304800" dir="2700000" sx="101000" sy="101000" algn="ctr" rotWithShape="0">
              <a:srgbClr val="000000">
                <a:alpha val="17000"/>
              </a:srgbClr>
            </a:outerShdw>
          </a:effectLst>
        </p:spPr>
        <p:txBody>
          <a:bodyPr lIns="1097280" rIns="1097280" bIns="109728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Drag &amp; drop your photo here or click or tap icon below to insert</a:t>
            </a:r>
          </a:p>
        </p:txBody>
      </p:sp>
    </p:spTree>
    <p:extLst>
      <p:ext uri="{BB962C8B-B14F-4D97-AF65-F5344CB8AC3E}">
        <p14:creationId xmlns:p14="http://schemas.microsoft.com/office/powerpoint/2010/main" val="2763520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655B182-C5FF-81E8-8156-470DF3249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4200" y="2798286"/>
            <a:ext cx="4663440" cy="738664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800" spc="-50" baseline="0">
                <a:solidFill>
                  <a:schemeClr val="tx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BC71D650-3B87-D82E-F786-ADD5DDCE4C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199" y="4847464"/>
            <a:ext cx="3898901" cy="246221"/>
          </a:xfrm>
          <a:noFill/>
        </p:spPr>
        <p:txBody>
          <a:bodyPr wrap="square" lIns="0" tIns="0" rIns="0" bIns="0" anchor="b" anchorCtr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5A3663-712F-A49D-172F-24B8615113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4199" y="5106140"/>
            <a:ext cx="3898901" cy="18466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2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3156534161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7437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2902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44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522540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mo slide Dk Green">
    <p:bg>
      <p:bgPr>
        <a:solidFill>
          <a:srgbClr val="054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977739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750610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mo slide Dk Blue">
    <p:bg>
      <p:bgPr>
        <a:solidFill>
          <a:srgbClr val="243A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131207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8CE50-46CE-0973-AC08-7477BEAD0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03424D10-01E7-37F9-6091-2C95487D9F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FDFE8ED1-0EC9-B339-1813-0B4260A0A2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00438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marL="141288" lvl="0" indent="-141288"/>
            <a:r>
              <a:rPr lang="en-US"/>
              <a:t>Click to edit Master text styles</a:t>
            </a:r>
          </a:p>
          <a:p>
            <a:pPr marL="141288" lvl="1" indent="-141288"/>
            <a:r>
              <a:rPr lang="en-US"/>
              <a:t>Second level</a:t>
            </a:r>
          </a:p>
          <a:p>
            <a:pPr marL="141288" lvl="2" indent="-141288"/>
            <a:r>
              <a:rPr lang="en-US"/>
              <a:t>Third level</a:t>
            </a:r>
          </a:p>
          <a:p>
            <a:pPr marL="141288" lvl="3" indent="-141288"/>
            <a:r>
              <a:rPr lang="en-US"/>
              <a:t>Fourth level</a:t>
            </a:r>
          </a:p>
          <a:p>
            <a:pPr marL="141288" lvl="4" indent="-141288"/>
            <a:r>
              <a:rPr lang="en-US"/>
              <a:t>Fifth level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823006D8-810A-DCBB-7E79-17F6322E2FF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ADAAB847-57CB-2458-2ADA-6D77707940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00438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marL="141288" lvl="0" indent="-141288"/>
            <a:r>
              <a:rPr lang="en-US"/>
              <a:t>Click to edit Master text styles</a:t>
            </a:r>
          </a:p>
          <a:p>
            <a:pPr marL="141288" lvl="1" indent="-141288"/>
            <a:r>
              <a:rPr lang="en-US"/>
              <a:t>Second level</a:t>
            </a:r>
          </a:p>
          <a:p>
            <a:pPr marL="141288" lvl="2" indent="-141288"/>
            <a:r>
              <a:rPr lang="en-US"/>
              <a:t>Third level</a:t>
            </a:r>
          </a:p>
          <a:p>
            <a:pPr marL="141288" lvl="3" indent="-141288"/>
            <a:r>
              <a:rPr lang="en-US"/>
              <a:t>Fourth level</a:t>
            </a:r>
          </a:p>
          <a:p>
            <a:pPr marL="141288" lvl="4" indent="-141288"/>
            <a:r>
              <a:rPr lang="en-US"/>
              <a:t>Fifth level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6B655A31-FF73-73EA-1EA8-00F13891AB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819634A-80BB-C620-3C16-1EA80A7B1C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00438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marL="141288" lvl="0" indent="-141288"/>
            <a:r>
              <a:rPr lang="en-US"/>
              <a:t>Click to edit Master text styles</a:t>
            </a:r>
          </a:p>
          <a:p>
            <a:pPr marL="141288" lvl="1" indent="-141288"/>
            <a:r>
              <a:rPr lang="en-US"/>
              <a:t>Second level</a:t>
            </a:r>
          </a:p>
          <a:p>
            <a:pPr marL="141288" lvl="2" indent="-141288"/>
            <a:r>
              <a:rPr lang="en-US"/>
              <a:t>Third level</a:t>
            </a:r>
          </a:p>
          <a:p>
            <a:pPr marL="141288" lvl="3" indent="-141288"/>
            <a:r>
              <a:rPr lang="en-US"/>
              <a:t>Fourth level</a:t>
            </a:r>
          </a:p>
          <a:p>
            <a:pPr marL="141288" lvl="4" indent="-141288"/>
            <a:r>
              <a:rPr lang="en-US"/>
              <a:t>Fifth level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05E7CC6D-40F5-C58C-FC44-793B1A98AC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6B93ED5-5CA7-C983-373E-E42D7424C7C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00438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US" sz="1600"/>
            </a:lvl1pPr>
            <a:lvl2pPr>
              <a:defRPr lang="en-US" sz="1600"/>
            </a:lvl2pPr>
            <a:lvl3pPr>
              <a:defRPr lang="en-US" sz="1600"/>
            </a:lvl3pPr>
            <a:lvl4pPr>
              <a:defRPr lang="en-US" sz="1400"/>
            </a:lvl4pPr>
            <a:lvl5pPr>
              <a:defRPr lang="en-US" sz="1400" dirty="0"/>
            </a:lvl5pPr>
          </a:lstStyle>
          <a:p>
            <a:pPr marL="141288" lvl="0" indent="-141288"/>
            <a:r>
              <a:rPr lang="en-US"/>
              <a:t>Click to edit Master text styles</a:t>
            </a:r>
          </a:p>
          <a:p>
            <a:pPr marL="141288" lvl="1" indent="-141288"/>
            <a:r>
              <a:rPr lang="en-US"/>
              <a:t>Second level</a:t>
            </a:r>
          </a:p>
          <a:p>
            <a:pPr marL="141288" lvl="2" indent="-141288"/>
            <a:r>
              <a:rPr lang="en-US"/>
              <a:t>Third level</a:t>
            </a:r>
          </a:p>
          <a:p>
            <a:pPr marL="141288" lvl="3" indent="-141288"/>
            <a:r>
              <a:rPr lang="en-US"/>
              <a:t>Fourth level</a:t>
            </a:r>
          </a:p>
          <a:p>
            <a:pPr marL="141288" lvl="4" indent="-141288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210680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right light in the dark&#10;&#10;Description automatically generated with low confidence">
            <a:extLst>
              <a:ext uri="{FF2B5EF4-FFF2-40B4-BE49-F238E27FC236}">
                <a16:creationId xmlns:a16="http://schemas.microsoft.com/office/drawing/2014/main" id="{72D0BEF5-391D-B1DB-EA26-EB0B2AE1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890"/>
            <a:ext cx="12192000" cy="5490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0F2B3F-34C9-5D81-3C0A-03B2A2A1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A0340-D9A2-712E-B180-06395325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MMS Logo">
            <a:extLst>
              <a:ext uri="{FF2B5EF4-FFF2-40B4-BE49-F238E27FC236}">
                <a16:creationId xmlns:a16="http://schemas.microsoft.com/office/drawing/2014/main" id="{B20E1BA0-F24A-EC19-2D43-C2AEF38D6F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3F5F04C-5E3E-333C-217E-CEBF980C8D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1454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Demo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ight&#10;&#10;Description automatically generated">
            <a:extLst>
              <a:ext uri="{FF2B5EF4-FFF2-40B4-BE49-F238E27FC236}">
                <a16:creationId xmlns:a16="http://schemas.microsoft.com/office/drawing/2014/main" id="{5110E348-D1E5-9CDA-595A-F6384884FE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39" y="0"/>
            <a:ext cx="1100232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665EE4-0A4A-2B2C-119B-2F341C13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408" y="1700011"/>
            <a:ext cx="7933041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11DF5D-CB3B-BA76-1722-DD0D7E780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4408" y="4579736"/>
            <a:ext cx="793304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A94F116-969A-0346-AE10-98CF6F785B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F6BDD6-65D1-E9C5-ACC8-28AEF699CDAA}"/>
              </a:ext>
            </a:extLst>
          </p:cNvPr>
          <p:cNvSpPr/>
          <p:nvPr userDrawn="1"/>
        </p:nvSpPr>
        <p:spPr>
          <a:xfrm>
            <a:off x="1173627" y="2090755"/>
            <a:ext cx="1661993" cy="3376886"/>
          </a:xfrm>
          <a:prstGeom prst="rect">
            <a:avLst/>
          </a:prstGeom>
          <a:noFill/>
        </p:spPr>
        <p:txBody>
          <a:bodyPr vert="vert270" wrap="none" lIns="91440" tIns="45720" rIns="91440" bIns="45720">
            <a:spAutoFit/>
          </a:bodyPr>
          <a:lstStyle/>
          <a:p>
            <a:pPr algn="ctr"/>
            <a:r>
              <a:rPr lang="en-US" sz="9600" b="1" u="none" cap="none" spc="0" baseline="0">
                <a:ln w="0"/>
                <a:solidFill>
                  <a:schemeClr val="bg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292277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A717-82BF-9A46-8E1F-1B3228D929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E18DF-60EA-C41F-9F8D-D8E1874FA7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E670E-B750-3745-9983-871BE4E90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83F9A-A1EF-3E43-92E0-D395641BD1C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0DC97-7D33-B072-E657-10728A4B8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93B5B-CEA2-4FE1-CA60-97645F504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FEB6-7F69-0045-BD9B-412564484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74481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Pr>
        <a:gradFill>
          <a:gsLst>
            <a:gs pos="98696">
              <a:schemeClr val="accent1">
                <a:lumMod val="50000"/>
              </a:schemeClr>
            </a:gs>
            <a:gs pos="49000">
              <a:schemeClr val="accent1"/>
            </a:gs>
            <a:gs pos="0">
              <a:schemeClr val="accent3"/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987DB73-58F1-2950-F879-6938976428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625"/>
          <a:stretch/>
        </p:blipFill>
        <p:spPr>
          <a:xfrm>
            <a:off x="5236298" y="-1"/>
            <a:ext cx="6792864" cy="7027101"/>
          </a:xfrm>
          <a:prstGeom prst="rect">
            <a:avLst/>
          </a:prstGeom>
        </p:spPr>
      </p:pic>
      <p:pic>
        <p:nvPicPr>
          <p:cNvPr id="8" name="Picture 7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869C17FF-C2C7-EBB6-7F8D-E6DC07BB9AE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7976" y="585788"/>
            <a:ext cx="1968840" cy="28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22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232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S logo white - EMF" descr="Microsoft logo white text version">
            <a:extLst>
              <a:ext uri="{FF2B5EF4-FFF2-40B4-BE49-F238E27FC236}">
                <a16:creationId xmlns:a16="http://schemas.microsoft.com/office/drawing/2014/main" id="{F7CD6B1F-AE52-08A4-59DD-ADA3920FEFA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B4BC62-442D-D07F-D062-B23F459AF590}"/>
              </a:ext>
            </a:extLst>
          </p:cNvPr>
          <p:cNvSpPr txBox="1"/>
          <p:nvPr userDrawn="1"/>
        </p:nvSpPr>
        <p:spPr>
          <a:xfrm>
            <a:off x="584200" y="2841172"/>
            <a:ext cx="3790950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5400" b="0">
                <a:solidFill>
                  <a:schemeClr val="bg1"/>
                </a:solidFill>
                <a:latin typeface="+mj-lt"/>
              </a:rPr>
              <a:t>Microsoft Azure</a:t>
            </a:r>
          </a:p>
        </p:txBody>
      </p:sp>
    </p:spTree>
    <p:extLst>
      <p:ext uri="{BB962C8B-B14F-4D97-AF65-F5344CB8AC3E}">
        <p14:creationId xmlns:p14="http://schemas.microsoft.com/office/powerpoint/2010/main" val="77331729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3B4BC62-442D-D07F-D062-B23F459AF590}"/>
              </a:ext>
            </a:extLst>
          </p:cNvPr>
          <p:cNvSpPr txBox="1"/>
          <p:nvPr userDrawn="1"/>
        </p:nvSpPr>
        <p:spPr>
          <a:xfrm>
            <a:off x="584200" y="2841172"/>
            <a:ext cx="3790950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5400" b="0">
                <a:solidFill>
                  <a:schemeClr val="tx1"/>
                </a:solidFill>
                <a:latin typeface="+mj-lt"/>
              </a:rPr>
              <a:t>Microsoft Azure</a:t>
            </a:r>
          </a:p>
        </p:txBody>
      </p:sp>
      <p:pic>
        <p:nvPicPr>
          <p:cNvPr id="5" name="MS logo gray - EMF" descr="Microsoft logo, gray text version">
            <a:extLst>
              <a:ext uri="{FF2B5EF4-FFF2-40B4-BE49-F238E27FC236}">
                <a16:creationId xmlns:a16="http://schemas.microsoft.com/office/drawing/2014/main" id="{8672AF12-6140-9E72-C268-A8ED4080CA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3864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C6B9E508-E424-C5B2-1415-EF47F2EDB1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5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32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C6B9E508-E424-C5B2-1415-EF47F2EDB1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583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32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0BB37EE3-73AC-5546-F43B-FE5420C7D0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553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32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0BB37EE3-73AC-5546-F43B-FE5420C7D0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115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32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655611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BBFAAA10-F521-410E-1BB5-6D77902DD0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978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BBFAAA10-F521-410E-1BB5-6D77902DD0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785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C6B9E508-E424-C5B2-1415-EF47F2EDB13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56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3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302670"/>
            <a:ext cx="497840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9784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C6B9E508-E424-C5B2-1415-EF47F2EDB1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60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520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37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8CE50-46CE-0973-AC08-7477BEAD0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03424D10-01E7-37F9-6091-2C95487D9F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FDFE8ED1-0EC9-B339-1813-0B4260A0A2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00438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marL="141288" lvl="0" indent="-141288"/>
            <a:r>
              <a:rPr lang="en-US"/>
              <a:t>Click to edit Master text styles</a:t>
            </a:r>
          </a:p>
          <a:p>
            <a:pPr marL="141288" lvl="1" indent="-141288"/>
            <a:r>
              <a:rPr lang="en-US"/>
              <a:t>Second level</a:t>
            </a:r>
          </a:p>
          <a:p>
            <a:pPr marL="141288" lvl="2" indent="-141288"/>
            <a:r>
              <a:rPr lang="en-US"/>
              <a:t>Third level</a:t>
            </a:r>
          </a:p>
          <a:p>
            <a:pPr marL="141288" lvl="3" indent="-141288"/>
            <a:r>
              <a:rPr lang="en-US"/>
              <a:t>Fourth level</a:t>
            </a:r>
          </a:p>
          <a:p>
            <a:pPr marL="141288" lvl="4" indent="-141288"/>
            <a:r>
              <a:rPr lang="en-US"/>
              <a:t>Fifth level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823006D8-810A-DCBB-7E79-17F6322E2FF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ADAAB847-57CB-2458-2ADA-6D77707940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00438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marL="141288" lvl="0" indent="-141288"/>
            <a:r>
              <a:rPr lang="en-US"/>
              <a:t>Click to edit Master text styles</a:t>
            </a:r>
          </a:p>
          <a:p>
            <a:pPr marL="141288" lvl="1" indent="-141288"/>
            <a:r>
              <a:rPr lang="en-US"/>
              <a:t>Second level</a:t>
            </a:r>
          </a:p>
          <a:p>
            <a:pPr marL="141288" lvl="2" indent="-141288"/>
            <a:r>
              <a:rPr lang="en-US"/>
              <a:t>Third level</a:t>
            </a:r>
          </a:p>
          <a:p>
            <a:pPr marL="141288" lvl="3" indent="-141288"/>
            <a:r>
              <a:rPr lang="en-US"/>
              <a:t>Fourth level</a:t>
            </a:r>
          </a:p>
          <a:p>
            <a:pPr marL="141288" lvl="4" indent="-141288"/>
            <a:r>
              <a:rPr lang="en-US"/>
              <a:t>Fifth level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6B655A31-FF73-73EA-1EA8-00F13891AB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819634A-80BB-C620-3C16-1EA80A7B1C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00438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marL="141288" lvl="0" indent="-141288"/>
            <a:r>
              <a:rPr lang="en-US"/>
              <a:t>Click to edit Master text styles</a:t>
            </a:r>
          </a:p>
          <a:p>
            <a:pPr marL="141288" lvl="1" indent="-141288"/>
            <a:r>
              <a:rPr lang="en-US"/>
              <a:t>Second level</a:t>
            </a:r>
          </a:p>
          <a:p>
            <a:pPr marL="141288" lvl="2" indent="-141288"/>
            <a:r>
              <a:rPr lang="en-US"/>
              <a:t>Third level</a:t>
            </a:r>
          </a:p>
          <a:p>
            <a:pPr marL="141288" lvl="3" indent="-141288"/>
            <a:r>
              <a:rPr lang="en-US"/>
              <a:t>Fourth level</a:t>
            </a:r>
          </a:p>
          <a:p>
            <a:pPr marL="141288" lvl="4" indent="-141288"/>
            <a:r>
              <a:rPr lang="en-US"/>
              <a:t>Fifth level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05E7CC6D-40F5-C58C-FC44-793B1A98AC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6B93ED5-5CA7-C983-373E-E42D7424C7C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00438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US" sz="1600"/>
            </a:lvl1pPr>
            <a:lvl2pPr>
              <a:defRPr lang="en-US" sz="1600"/>
            </a:lvl2pPr>
            <a:lvl3pPr>
              <a:defRPr lang="en-US" sz="1600"/>
            </a:lvl3pPr>
            <a:lvl4pPr>
              <a:defRPr lang="en-US" sz="1400"/>
            </a:lvl4pPr>
            <a:lvl5pPr>
              <a:defRPr lang="en-US" sz="1400" dirty="0"/>
            </a:lvl5pPr>
          </a:lstStyle>
          <a:p>
            <a:pPr marL="141288" lvl="0" indent="-141288"/>
            <a:r>
              <a:rPr lang="en-US"/>
              <a:t>Click to edit Master text styles</a:t>
            </a:r>
          </a:p>
          <a:p>
            <a:pPr marL="141288" lvl="1" indent="-141288"/>
            <a:r>
              <a:rPr lang="en-US"/>
              <a:t>Second level</a:t>
            </a:r>
          </a:p>
          <a:p>
            <a:pPr marL="141288" lvl="2" indent="-141288"/>
            <a:r>
              <a:rPr lang="en-US"/>
              <a:t>Third level</a:t>
            </a:r>
          </a:p>
          <a:p>
            <a:pPr marL="141288" lvl="3" indent="-141288"/>
            <a:r>
              <a:rPr lang="en-US"/>
              <a:t>Fourth level</a:t>
            </a:r>
          </a:p>
          <a:p>
            <a:pPr marL="141288" lvl="4" indent="-141288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7976735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960207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74065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740427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65114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97078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71346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738004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47128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32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55399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00" b="1">
                <a:gradFill>
                  <a:gsLst>
                    <a:gs pos="0">
                      <a:srgbClr val="31ACBD"/>
                    </a:gs>
                    <a:gs pos="68000">
                      <a:schemeClr val="tx2"/>
                    </a:gs>
                  </a:gsLst>
                  <a:lin ang="10800000" scaled="1"/>
                </a:gra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553998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800" b="1">
                <a:gradFill>
                  <a:gsLst>
                    <a:gs pos="100000">
                      <a:srgbClr val="3EA89B"/>
                    </a:gs>
                    <a:gs pos="0">
                      <a:srgbClr val="225B62"/>
                    </a:gs>
                  </a:gsLst>
                  <a:lin ang="10800000" scaled="1"/>
                </a:gradFill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553998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800" b="1" dirty="0">
                <a:gradFill>
                  <a:gsLst>
                    <a:gs pos="0">
                      <a:srgbClr val="F4364C"/>
                    </a:gs>
                    <a:gs pos="68000">
                      <a:srgbClr val="C03BC4"/>
                    </a:gs>
                  </a:gsLst>
                  <a:lin ang="10800000" scaled="1"/>
                </a:gradFill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553998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800" b="1">
                <a:gradFill>
                  <a:gsLst>
                    <a:gs pos="0">
                      <a:srgbClr val="FF9318"/>
                    </a:gs>
                    <a:gs pos="44000">
                      <a:srgbClr val="FF5C39"/>
                    </a:gs>
                  </a:gsLst>
                  <a:lin ang="10800000" scaled="1"/>
                </a:gradFill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35583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762894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7052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with Azur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29776E5-DC33-E1B3-AFBC-BE29834093A3}"/>
              </a:ext>
            </a:extLst>
          </p:cNvPr>
          <p:cNvSpPr/>
          <p:nvPr userDrawn="1"/>
        </p:nvSpPr>
        <p:spPr bwMode="auto">
          <a:xfrm>
            <a:off x="0" y="0"/>
            <a:ext cx="12191998" cy="6858000"/>
          </a:xfrm>
          <a:prstGeom prst="rect">
            <a:avLst/>
          </a:prstGeom>
          <a:gradFill>
            <a:gsLst>
              <a:gs pos="100000">
                <a:schemeClr val="accent3"/>
              </a:gs>
              <a:gs pos="84000">
                <a:srgbClr val="26A0C2">
                  <a:alpha val="90000"/>
                </a:srgbClr>
              </a:gs>
              <a:gs pos="18000">
                <a:srgbClr val="1F98C5">
                  <a:alpha val="90000"/>
                </a:srgbClr>
              </a:gs>
              <a:gs pos="50000">
                <a:schemeClr val="accent1"/>
              </a:gs>
              <a:gs pos="0">
                <a:schemeClr val="accent3"/>
              </a:gs>
            </a:gsLst>
            <a:lin ang="72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37E984-6196-F309-0CC2-6BAA472BFC9B}"/>
              </a:ext>
            </a:extLst>
          </p:cNvPr>
          <p:cNvSpPr/>
          <p:nvPr userDrawn="1"/>
        </p:nvSpPr>
        <p:spPr bwMode="auto">
          <a:xfrm>
            <a:off x="0" y="0"/>
            <a:ext cx="12191998" cy="6858000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18000"/>
                </a:schemeClr>
              </a:gs>
              <a:gs pos="19000">
                <a:schemeClr val="bg1"/>
              </a:gs>
            </a:gsLst>
            <a:lin ang="4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02317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15351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2459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/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4240947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452698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379566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gradFill flip="none" rotWithShape="1">
            <a:gsLst>
              <a:gs pos="47706">
                <a:schemeClr val="accent1"/>
              </a:gs>
              <a:gs pos="100000">
                <a:schemeClr val="accent3"/>
              </a:gs>
              <a:gs pos="60000">
                <a:schemeClr val="accent1"/>
              </a:gs>
            </a:gsLst>
            <a:lin ang="18900000" scaled="1"/>
            <a:tileRect/>
          </a:grad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345163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09554D-CD2C-F836-9A2C-88CABE5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44527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643781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073122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chemeClr val="bg1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769774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chemeClr val="bg1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400991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chemeClr val="bg1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7654058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312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5167748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084142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88738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9350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938212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924533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478326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gradFill>
            <a:gsLst>
              <a:gs pos="0">
                <a:srgbClr val="E8E6DF"/>
              </a:gs>
              <a:gs pos="100000">
                <a:srgbClr val="FFA38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222208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gradFill>
            <a:gsLst>
              <a:gs pos="0">
                <a:srgbClr val="E8E6DF"/>
              </a:gs>
              <a:gs pos="100000">
                <a:srgbClr val="FFA38B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gradFill>
            <a:gsLst>
              <a:gs pos="0">
                <a:srgbClr val="E8E6DF"/>
              </a:gs>
              <a:gs pos="100000">
                <a:srgbClr val="D4EC8E"/>
              </a:gs>
            </a:gsLst>
            <a:lin ang="18900000" scaled="1"/>
          </a:gra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8677822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819181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gradFill>
            <a:gsLst>
              <a:gs pos="0">
                <a:srgbClr val="E8E6DF"/>
              </a:gs>
              <a:gs pos="100000">
                <a:srgbClr val="FFA38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1441578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8000">
                <a:schemeClr val="accent1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gradFill>
            <a:gsLst>
              <a:gs pos="100000">
                <a:srgbClr val="FFB900"/>
              </a:gs>
              <a:gs pos="0">
                <a:srgbClr val="FFB3B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gradFill>
            <a:gsLst>
              <a:gs pos="100000">
                <a:srgbClr val="F4364C"/>
              </a:gs>
              <a:gs pos="0">
                <a:srgbClr val="8661C5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gradFill>
            <a:gsLst>
              <a:gs pos="0">
                <a:srgbClr val="E8E6DF"/>
              </a:gs>
              <a:gs pos="100000">
                <a:srgbClr val="FFA38B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gradFill>
            <a:gsLst>
              <a:gs pos="0">
                <a:srgbClr val="E8E6DF"/>
              </a:gs>
              <a:gs pos="100000">
                <a:srgbClr val="D4EC8E"/>
              </a:gs>
            </a:gsLst>
            <a:lin ang="18900000" scaled="1"/>
          </a:grad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7590904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1"/>
            <a:ext cx="3182027" cy="3959217"/>
          </a:xfrm>
        </p:spPr>
        <p:txBody>
          <a:bodyPr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2443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110804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59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73.xml"/><Relationship Id="rId42" Type="http://schemas.openxmlformats.org/officeDocument/2006/relationships/slideLayout" Target="../slideLayouts/slideLayout94.xml"/><Relationship Id="rId47" Type="http://schemas.openxmlformats.org/officeDocument/2006/relationships/slideLayout" Target="../slideLayouts/slideLayout99.xml"/><Relationship Id="rId63" Type="http://schemas.openxmlformats.org/officeDocument/2006/relationships/slideLayout" Target="../slideLayouts/slideLayout115.xml"/><Relationship Id="rId68" Type="http://schemas.openxmlformats.org/officeDocument/2006/relationships/slideLayout" Target="../slideLayouts/slideLayout120.xml"/><Relationship Id="rId1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76.xml"/><Relationship Id="rId32" Type="http://schemas.openxmlformats.org/officeDocument/2006/relationships/slideLayout" Target="../slideLayouts/slideLayout84.xml"/><Relationship Id="rId37" Type="http://schemas.openxmlformats.org/officeDocument/2006/relationships/slideLayout" Target="../slideLayouts/slideLayout89.xml"/><Relationship Id="rId40" Type="http://schemas.openxmlformats.org/officeDocument/2006/relationships/slideLayout" Target="../slideLayouts/slideLayout92.xml"/><Relationship Id="rId45" Type="http://schemas.openxmlformats.org/officeDocument/2006/relationships/slideLayout" Target="../slideLayouts/slideLayout97.xml"/><Relationship Id="rId53" Type="http://schemas.openxmlformats.org/officeDocument/2006/relationships/slideLayout" Target="../slideLayouts/slideLayout105.xml"/><Relationship Id="rId58" Type="http://schemas.openxmlformats.org/officeDocument/2006/relationships/slideLayout" Target="../slideLayouts/slideLayout110.xml"/><Relationship Id="rId66" Type="http://schemas.openxmlformats.org/officeDocument/2006/relationships/slideLayout" Target="../slideLayouts/slideLayout118.xml"/><Relationship Id="rId74" Type="http://schemas.openxmlformats.org/officeDocument/2006/relationships/slideLayout" Target="../slideLayouts/slideLayout126.xml"/><Relationship Id="rId5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113.xml"/><Relationship Id="rId1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66.xml"/><Relationship Id="rId22" Type="http://schemas.openxmlformats.org/officeDocument/2006/relationships/slideLayout" Target="../slideLayouts/slideLayout74.xml"/><Relationship Id="rId27" Type="http://schemas.openxmlformats.org/officeDocument/2006/relationships/slideLayout" Target="../slideLayouts/slideLayout79.xml"/><Relationship Id="rId30" Type="http://schemas.openxmlformats.org/officeDocument/2006/relationships/slideLayout" Target="../slideLayouts/slideLayout82.xml"/><Relationship Id="rId35" Type="http://schemas.openxmlformats.org/officeDocument/2006/relationships/slideLayout" Target="../slideLayouts/slideLayout87.xml"/><Relationship Id="rId43" Type="http://schemas.openxmlformats.org/officeDocument/2006/relationships/slideLayout" Target="../slideLayouts/slideLayout95.xml"/><Relationship Id="rId48" Type="http://schemas.openxmlformats.org/officeDocument/2006/relationships/slideLayout" Target="../slideLayouts/slideLayout100.xml"/><Relationship Id="rId56" Type="http://schemas.openxmlformats.org/officeDocument/2006/relationships/slideLayout" Target="../slideLayouts/slideLayout108.xml"/><Relationship Id="rId64" Type="http://schemas.openxmlformats.org/officeDocument/2006/relationships/slideLayout" Target="../slideLayouts/slideLayout116.xml"/><Relationship Id="rId69" Type="http://schemas.openxmlformats.org/officeDocument/2006/relationships/slideLayout" Target="../slideLayouts/slideLayout121.xml"/><Relationship Id="rId77" Type="http://schemas.openxmlformats.org/officeDocument/2006/relationships/image" Target="../media/image23.svg"/><Relationship Id="rId8" Type="http://schemas.openxmlformats.org/officeDocument/2006/relationships/slideLayout" Target="../slideLayouts/slideLayout60.xml"/><Relationship Id="rId51" Type="http://schemas.openxmlformats.org/officeDocument/2006/relationships/slideLayout" Target="../slideLayouts/slideLayout103.xml"/><Relationship Id="rId72" Type="http://schemas.openxmlformats.org/officeDocument/2006/relationships/slideLayout" Target="../slideLayouts/slideLayout124.xml"/><Relationship Id="rId3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9.xml"/><Relationship Id="rId25" Type="http://schemas.openxmlformats.org/officeDocument/2006/relationships/slideLayout" Target="../slideLayouts/slideLayout77.xml"/><Relationship Id="rId33" Type="http://schemas.openxmlformats.org/officeDocument/2006/relationships/slideLayout" Target="../slideLayouts/slideLayout85.xml"/><Relationship Id="rId38" Type="http://schemas.openxmlformats.org/officeDocument/2006/relationships/slideLayout" Target="../slideLayouts/slideLayout90.xml"/><Relationship Id="rId46" Type="http://schemas.openxmlformats.org/officeDocument/2006/relationships/slideLayout" Target="../slideLayouts/slideLayout98.xml"/><Relationship Id="rId59" Type="http://schemas.openxmlformats.org/officeDocument/2006/relationships/slideLayout" Target="../slideLayouts/slideLayout111.xml"/><Relationship Id="rId67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72.xml"/><Relationship Id="rId41" Type="http://schemas.openxmlformats.org/officeDocument/2006/relationships/slideLayout" Target="../slideLayouts/slideLayout93.xml"/><Relationship Id="rId54" Type="http://schemas.openxmlformats.org/officeDocument/2006/relationships/slideLayout" Target="../slideLayouts/slideLayout106.xml"/><Relationship Id="rId62" Type="http://schemas.openxmlformats.org/officeDocument/2006/relationships/slideLayout" Target="../slideLayouts/slideLayout114.xml"/><Relationship Id="rId70" Type="http://schemas.openxmlformats.org/officeDocument/2006/relationships/slideLayout" Target="../slideLayouts/slideLayout122.xml"/><Relationship Id="rId75" Type="http://schemas.openxmlformats.org/officeDocument/2006/relationships/theme" Target="../theme/theme2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75.xml"/><Relationship Id="rId28" Type="http://schemas.openxmlformats.org/officeDocument/2006/relationships/slideLayout" Target="../slideLayouts/slideLayout80.xml"/><Relationship Id="rId36" Type="http://schemas.openxmlformats.org/officeDocument/2006/relationships/slideLayout" Target="../slideLayouts/slideLayout88.xml"/><Relationship Id="rId49" Type="http://schemas.openxmlformats.org/officeDocument/2006/relationships/slideLayout" Target="../slideLayouts/slideLayout101.xml"/><Relationship Id="rId57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62.xml"/><Relationship Id="rId31" Type="http://schemas.openxmlformats.org/officeDocument/2006/relationships/slideLayout" Target="../slideLayouts/slideLayout83.xml"/><Relationship Id="rId44" Type="http://schemas.openxmlformats.org/officeDocument/2006/relationships/slideLayout" Target="../slideLayouts/slideLayout96.xml"/><Relationship Id="rId52" Type="http://schemas.openxmlformats.org/officeDocument/2006/relationships/slideLayout" Target="../slideLayouts/slideLayout104.xml"/><Relationship Id="rId60" Type="http://schemas.openxmlformats.org/officeDocument/2006/relationships/slideLayout" Target="../slideLayouts/slideLayout112.xml"/><Relationship Id="rId65" Type="http://schemas.openxmlformats.org/officeDocument/2006/relationships/slideLayout" Target="../slideLayouts/slideLayout117.xml"/><Relationship Id="rId73" Type="http://schemas.openxmlformats.org/officeDocument/2006/relationships/slideLayout" Target="../slideLayouts/slideLayout125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5.xml"/><Relationship Id="rId18" Type="http://schemas.openxmlformats.org/officeDocument/2006/relationships/slideLayout" Target="../slideLayouts/slideLayout70.xml"/><Relationship Id="rId39" Type="http://schemas.openxmlformats.org/officeDocument/2006/relationships/slideLayout" Target="../slideLayouts/slideLayout91.xml"/><Relationship Id="rId34" Type="http://schemas.openxmlformats.org/officeDocument/2006/relationships/slideLayout" Target="../slideLayouts/slideLayout86.xml"/><Relationship Id="rId50" Type="http://schemas.openxmlformats.org/officeDocument/2006/relationships/slideLayout" Target="../slideLayouts/slideLayout102.xml"/><Relationship Id="rId55" Type="http://schemas.openxmlformats.org/officeDocument/2006/relationships/slideLayout" Target="../slideLayouts/slideLayout107.xml"/><Relationship Id="rId76" Type="http://schemas.openxmlformats.org/officeDocument/2006/relationships/image" Target="../media/image22.png"/><Relationship Id="rId7" Type="http://schemas.openxmlformats.org/officeDocument/2006/relationships/slideLayout" Target="../slideLayouts/slideLayout59.xml"/><Relationship Id="rId71" Type="http://schemas.openxmlformats.org/officeDocument/2006/relationships/slideLayout" Target="../slideLayouts/slideLayout123.xml"/><Relationship Id="rId2" Type="http://schemas.openxmlformats.org/officeDocument/2006/relationships/slideLayout" Target="../slideLayouts/slideLayout54.xml"/><Relationship Id="rId2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Pr>
        <a:solidFill>
          <a:srgbClr val="FFF8F3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1886" y="457200"/>
            <a:ext cx="10436354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73759" y="1241881"/>
            <a:ext cx="10436354" cy="14034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270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  <p:sldLayoutId id="2147483892" r:id="rId3"/>
    <p:sldLayoutId id="2147483893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7" r:id="rId18"/>
    <p:sldLayoutId id="2147483689" r:id="rId19"/>
    <p:sldLayoutId id="2147483690" r:id="rId20"/>
    <p:sldLayoutId id="2147483691" r:id="rId21"/>
    <p:sldLayoutId id="2147483692" r:id="rId22"/>
    <p:sldLayoutId id="2147483696" r:id="rId23"/>
    <p:sldLayoutId id="2147483697" r:id="rId24"/>
    <p:sldLayoutId id="2147483698" r:id="rId25"/>
    <p:sldLayoutId id="2147483699" r:id="rId26"/>
    <p:sldLayoutId id="2147483700" r:id="rId27"/>
    <p:sldLayoutId id="2147483701" r:id="rId28"/>
    <p:sldLayoutId id="2147483702" r:id="rId29"/>
    <p:sldLayoutId id="2147483703" r:id="rId30"/>
    <p:sldLayoutId id="2147483704" r:id="rId31"/>
    <p:sldLayoutId id="2147483705" r:id="rId32"/>
    <p:sldLayoutId id="2147483706" r:id="rId33"/>
    <p:sldLayoutId id="2147483707" r:id="rId34"/>
    <p:sldLayoutId id="2147483708" r:id="rId35"/>
    <p:sldLayoutId id="2147483709" r:id="rId36"/>
    <p:sldLayoutId id="2147483710" r:id="rId37"/>
    <p:sldLayoutId id="2147483712" r:id="rId38"/>
    <p:sldLayoutId id="2147483717" r:id="rId39"/>
    <p:sldLayoutId id="2147483718" r:id="rId40"/>
    <p:sldLayoutId id="2147483723" r:id="rId41"/>
    <p:sldLayoutId id="2147483727" r:id="rId42"/>
    <p:sldLayoutId id="2147483728" r:id="rId43"/>
    <p:sldLayoutId id="2147483729" r:id="rId44"/>
    <p:sldLayoutId id="2147483730" r:id="rId45"/>
    <p:sldLayoutId id="2147483731" r:id="rId46"/>
    <p:sldLayoutId id="2147483805" r:id="rId47"/>
    <p:sldLayoutId id="2147483806" r:id="rId48"/>
    <p:sldLayoutId id="2147483891" r:id="rId49"/>
    <p:sldLayoutId id="2147483894" r:id="rId50"/>
    <p:sldLayoutId id="2147483895" r:id="rId51"/>
    <p:sldLayoutId id="2147483896" r:id="rId52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2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0">
          <p15:clr>
            <a:srgbClr val="C35EA4"/>
          </p15:clr>
        </p15:guide>
        <p15:guide id="17" pos="7320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92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88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76">
            <a:extLst>
              <a:ext uri="{96DAC541-7B7A-43D3-8B79-37D633B846F1}">
                <asvg:svgBlip xmlns:asvg="http://schemas.microsoft.com/office/drawing/2016/SVG/main" r:embed="rId77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185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  <p:sldLayoutId id="2147483912" r:id="rId15"/>
    <p:sldLayoutId id="2147483913" r:id="rId16"/>
    <p:sldLayoutId id="2147483914" r:id="rId17"/>
    <p:sldLayoutId id="2147483915" r:id="rId18"/>
    <p:sldLayoutId id="2147483916" r:id="rId19"/>
    <p:sldLayoutId id="2147483917" r:id="rId20"/>
    <p:sldLayoutId id="2147483918" r:id="rId21"/>
    <p:sldLayoutId id="2147483919" r:id="rId22"/>
    <p:sldLayoutId id="2147483920" r:id="rId23"/>
    <p:sldLayoutId id="2147483921" r:id="rId24"/>
    <p:sldLayoutId id="2147483922" r:id="rId25"/>
    <p:sldLayoutId id="2147483923" r:id="rId26"/>
    <p:sldLayoutId id="2147483924" r:id="rId27"/>
    <p:sldLayoutId id="2147483925" r:id="rId28"/>
    <p:sldLayoutId id="2147483926" r:id="rId29"/>
    <p:sldLayoutId id="2147483927" r:id="rId30"/>
    <p:sldLayoutId id="2147483928" r:id="rId31"/>
    <p:sldLayoutId id="2147483929" r:id="rId32"/>
    <p:sldLayoutId id="2147483930" r:id="rId33"/>
    <p:sldLayoutId id="2147483931" r:id="rId34"/>
    <p:sldLayoutId id="2147483932" r:id="rId35"/>
    <p:sldLayoutId id="2147483933" r:id="rId36"/>
    <p:sldLayoutId id="2147483934" r:id="rId37"/>
    <p:sldLayoutId id="2147483935" r:id="rId38"/>
    <p:sldLayoutId id="2147483936" r:id="rId39"/>
    <p:sldLayoutId id="2147483937" r:id="rId40"/>
    <p:sldLayoutId id="2147483938" r:id="rId41"/>
    <p:sldLayoutId id="2147483939" r:id="rId42"/>
    <p:sldLayoutId id="2147483940" r:id="rId43"/>
    <p:sldLayoutId id="2147483941" r:id="rId44"/>
    <p:sldLayoutId id="2147483942" r:id="rId45"/>
    <p:sldLayoutId id="2147483943" r:id="rId46"/>
    <p:sldLayoutId id="2147483944" r:id="rId47"/>
    <p:sldLayoutId id="2147483945" r:id="rId48"/>
    <p:sldLayoutId id="2147483946" r:id="rId49"/>
    <p:sldLayoutId id="2147483947" r:id="rId50"/>
    <p:sldLayoutId id="2147483948" r:id="rId51"/>
    <p:sldLayoutId id="2147483949" r:id="rId52"/>
    <p:sldLayoutId id="2147483950" r:id="rId53"/>
    <p:sldLayoutId id="2147483951" r:id="rId54"/>
    <p:sldLayoutId id="2147483952" r:id="rId55"/>
    <p:sldLayoutId id="2147483953" r:id="rId56"/>
    <p:sldLayoutId id="2147483954" r:id="rId57"/>
    <p:sldLayoutId id="2147483955" r:id="rId58"/>
    <p:sldLayoutId id="2147483956" r:id="rId59"/>
    <p:sldLayoutId id="2147483957" r:id="rId60"/>
    <p:sldLayoutId id="2147483958" r:id="rId61"/>
    <p:sldLayoutId id="2147483959" r:id="rId62"/>
    <p:sldLayoutId id="2147483960" r:id="rId63"/>
    <p:sldLayoutId id="2147483961" r:id="rId64"/>
    <p:sldLayoutId id="2147483962" r:id="rId65"/>
    <p:sldLayoutId id="2147483963" r:id="rId66"/>
    <p:sldLayoutId id="2147483964" r:id="rId67"/>
    <p:sldLayoutId id="2147483965" r:id="rId68"/>
    <p:sldLayoutId id="2147483966" r:id="rId69"/>
    <p:sldLayoutId id="2147483967" r:id="rId70"/>
    <p:sldLayoutId id="2147483968" r:id="rId71"/>
    <p:sldLayoutId id="2147483969" r:id="rId72"/>
    <p:sldLayoutId id="2147483970" r:id="rId73"/>
    <p:sldLayoutId id="2147483971" r:id="rId74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2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0">
          <p15:clr>
            <a:srgbClr val="C35EA4"/>
          </p15:clr>
        </p15:guide>
        <p15:guide id="17" pos="7320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92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88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.uk/pin/793829871790485797/" TargetMode="External"/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image" Target="../media/image77.svg"/><Relationship Id="rId7" Type="http://schemas.openxmlformats.org/officeDocument/2006/relationships/image" Target="../media/image81.sv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0.png"/><Relationship Id="rId11" Type="http://schemas.openxmlformats.org/officeDocument/2006/relationships/image" Target="../media/image85.svg"/><Relationship Id="rId5" Type="http://schemas.openxmlformats.org/officeDocument/2006/relationships/image" Target="../media/image79.svg"/><Relationship Id="rId10" Type="http://schemas.openxmlformats.org/officeDocument/2006/relationships/image" Target="../media/image84.png"/><Relationship Id="rId4" Type="http://schemas.openxmlformats.org/officeDocument/2006/relationships/image" Target="../media/image78.png"/><Relationship Id="rId9" Type="http://schemas.openxmlformats.org/officeDocument/2006/relationships/image" Target="../media/image83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en-us/azure/governance/policy/concepts/definition-structure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6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azure.microsoft.com/en-us/pricing/reserved-vm-instances/" TargetMode="External"/><Relationship Id="rId3" Type="http://schemas.openxmlformats.org/officeDocument/2006/relationships/image" Target="../media/image86.png"/><Relationship Id="rId7" Type="http://schemas.openxmlformats.org/officeDocument/2006/relationships/hyperlink" Target="https://azure.microsoft.com/en-us/pricing/hybrid-benefit/#overview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6.xml"/><Relationship Id="rId6" Type="http://schemas.openxmlformats.org/officeDocument/2006/relationships/image" Target="../media/image89.svg"/><Relationship Id="rId5" Type="http://schemas.openxmlformats.org/officeDocument/2006/relationships/image" Target="../media/image88.png"/><Relationship Id="rId4" Type="http://schemas.openxmlformats.org/officeDocument/2006/relationships/image" Target="../media/image87.svg"/><Relationship Id="rId9" Type="http://schemas.openxmlformats.org/officeDocument/2006/relationships/hyperlink" Target="https://aka.ms/savingsplan-compute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0.png"/><Relationship Id="rId7" Type="http://schemas.openxmlformats.org/officeDocument/2006/relationships/image" Target="../media/image92.png"/><Relationship Id="rId12" Type="http://schemas.openxmlformats.org/officeDocument/2006/relationships/hyperlink" Target="https://azure.microsoft.com/en-us/products/cost-manageme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6.xml"/><Relationship Id="rId6" Type="http://schemas.openxmlformats.org/officeDocument/2006/relationships/hyperlink" Target="https://learn.microsoft.com/en-us/azure/advisor/advisor-overview" TargetMode="External"/><Relationship Id="rId11" Type="http://schemas.openxmlformats.org/officeDocument/2006/relationships/image" Target="../media/image95.svg"/><Relationship Id="rId5" Type="http://schemas.openxmlformats.org/officeDocument/2006/relationships/hyperlink" Target="https://azure.microsoft.com/en-us/pricing/calculator/" TargetMode="External"/><Relationship Id="rId10" Type="http://schemas.openxmlformats.org/officeDocument/2006/relationships/image" Target="../media/image94.png"/><Relationship Id="rId4" Type="http://schemas.openxmlformats.org/officeDocument/2006/relationships/image" Target="../media/image91.svg"/><Relationship Id="rId9" Type="http://schemas.openxmlformats.org/officeDocument/2006/relationships/hyperlink" Target="https://azure.microsoft.com/en-ca/solutions/finops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sv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azure-resource-manager/templates/syntax" TargetMode="External"/><Relationship Id="rId2" Type="http://schemas.openxmlformats.org/officeDocument/2006/relationships/hyperlink" Target="https://learn.microsoft.com/en-us/azure/templates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learn.microsoft.com/en-us/azure/azure-resource-manager/bicep/file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png"/><Relationship Id="rId13" Type="http://schemas.openxmlformats.org/officeDocument/2006/relationships/image" Target="../media/image117.png"/><Relationship Id="rId3" Type="http://schemas.openxmlformats.org/officeDocument/2006/relationships/image" Target="../media/image107.png"/><Relationship Id="rId7" Type="http://schemas.openxmlformats.org/officeDocument/2006/relationships/image" Target="../media/image111.png"/><Relationship Id="rId12" Type="http://schemas.openxmlformats.org/officeDocument/2006/relationships/image" Target="../media/image116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52.xml"/><Relationship Id="rId6" Type="http://schemas.openxmlformats.org/officeDocument/2006/relationships/image" Target="../media/image110.png"/><Relationship Id="rId11" Type="http://schemas.openxmlformats.org/officeDocument/2006/relationships/image" Target="../media/image115.png"/><Relationship Id="rId5" Type="http://schemas.openxmlformats.org/officeDocument/2006/relationships/image" Target="../media/image109.png"/><Relationship Id="rId10" Type="http://schemas.openxmlformats.org/officeDocument/2006/relationships/image" Target="../media/image114.png"/><Relationship Id="rId4" Type="http://schemas.openxmlformats.org/officeDocument/2006/relationships/image" Target="../media/image108.png"/><Relationship Id="rId9" Type="http://schemas.openxmlformats.org/officeDocument/2006/relationships/image" Target="../media/image113.png"/><Relationship Id="rId14" Type="http://schemas.openxmlformats.org/officeDocument/2006/relationships/image" Target="../media/image1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svg"/><Relationship Id="rId7" Type="http://schemas.openxmlformats.org/officeDocument/2006/relationships/image" Target="../media/image68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7.png"/><Relationship Id="rId5" Type="http://schemas.openxmlformats.org/officeDocument/2006/relationships/image" Target="../media/image66.svg"/><Relationship Id="rId4" Type="http://schemas.openxmlformats.org/officeDocument/2006/relationships/image" Target="../media/image65.png"/><Relationship Id="rId9" Type="http://schemas.openxmlformats.org/officeDocument/2006/relationships/image" Target="../media/image70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FE83C-9600-FD43-ACF1-263AB22A2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302670"/>
            <a:ext cx="4978400" cy="1231106"/>
          </a:xfrm>
        </p:spPr>
        <p:txBody>
          <a:bodyPr/>
          <a:lstStyle/>
          <a:p>
            <a:r>
              <a:rPr lang="en-US" dirty="0"/>
              <a:t>Azure Governance: Taming the Beast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D5362-59B2-AB3B-1B3E-47D5F32DBF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4200" y="3962400"/>
            <a:ext cx="4978400" cy="492443"/>
          </a:xfrm>
        </p:spPr>
        <p:txBody>
          <a:bodyPr/>
          <a:lstStyle/>
          <a:p>
            <a:r>
              <a:rPr lang="en-US" dirty="0"/>
              <a:t>Who would have thought that saying “No” could be this much fun?</a:t>
            </a:r>
          </a:p>
        </p:txBody>
      </p:sp>
    </p:spTree>
    <p:extLst>
      <p:ext uri="{BB962C8B-B14F-4D97-AF65-F5344CB8AC3E}">
        <p14:creationId xmlns:p14="http://schemas.microsoft.com/office/powerpoint/2010/main" val="3535323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292F-5368-A7BD-F9CB-7033A4CD7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Management Group Structure</a:t>
            </a:r>
          </a:p>
        </p:txBody>
      </p:sp>
      <p:pic>
        <p:nvPicPr>
          <p:cNvPr id="8" name="Content Placeholder 7" descr="A collage of images of a person and person&#10;&#10;Description automatically generated">
            <a:extLst>
              <a:ext uri="{FF2B5EF4-FFF2-40B4-BE49-F238E27FC236}">
                <a16:creationId xmlns:a16="http://schemas.microsoft.com/office/drawing/2014/main" id="{4B97A4BF-76D5-176B-0094-4C500FD6D594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/>
        </p:blipFill>
        <p:spPr>
          <a:xfrm>
            <a:off x="2870994" y="1435100"/>
            <a:ext cx="6445250" cy="4833938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40070C7-CAAB-2417-F226-722070E2D36B}"/>
              </a:ext>
            </a:extLst>
          </p:cNvPr>
          <p:cNvSpPr/>
          <p:nvPr/>
        </p:nvSpPr>
        <p:spPr bwMode="auto">
          <a:xfrm>
            <a:off x="6096000" y="1296099"/>
            <a:ext cx="3547145" cy="5306037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66CBD7-28C5-597A-C212-0F80BB88D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0063" y="1435100"/>
            <a:ext cx="3216181" cy="24121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CBB1DD-047E-2FAF-2456-74F9FB5AF7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0063" y="3858360"/>
            <a:ext cx="3214237" cy="24106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171997-30F2-C9C9-FE80-12ED3AD1F205}"/>
              </a:ext>
            </a:extLst>
          </p:cNvPr>
          <p:cNvSpPr txBox="1"/>
          <p:nvPr/>
        </p:nvSpPr>
        <p:spPr>
          <a:xfrm>
            <a:off x="6184897" y="5494865"/>
            <a:ext cx="30099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rgbClr val="F4364C"/>
                </a:solidFill>
              </a:rPr>
              <a:t>Using the ‘Tenant Root Group’ as your root group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B9FDDFD3-2191-28B9-1A0C-E021BA08DA20}"/>
              </a:ext>
            </a:extLst>
          </p:cNvPr>
          <p:cNvCxnSpPr>
            <a:cxnSpLocks/>
          </p:cNvCxnSpPr>
          <p:nvPr/>
        </p:nvCxnSpPr>
        <p:spPr>
          <a:xfrm rot="16200000" flipV="1">
            <a:off x="7318500" y="4365208"/>
            <a:ext cx="1212604" cy="1024464"/>
          </a:xfrm>
          <a:prstGeom prst="bentConnector3">
            <a:avLst>
              <a:gd name="adj1" fmla="val 99923"/>
            </a:avLst>
          </a:prstGeom>
          <a:ln>
            <a:headEnd type="none" w="lg" len="med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D89D588-B4CF-73BA-6DDE-F5B1373751FA}"/>
              </a:ext>
            </a:extLst>
          </p:cNvPr>
          <p:cNvSpPr txBox="1"/>
          <p:nvPr/>
        </p:nvSpPr>
        <p:spPr>
          <a:xfrm>
            <a:off x="6104466" y="3429000"/>
            <a:ext cx="317923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solidFill>
                  <a:srgbClr val="8DE971"/>
                </a:solidFill>
              </a:rPr>
              <a:t>Create a new root group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76F2BADA-9429-D748-3705-0176A4D93D12}"/>
              </a:ext>
            </a:extLst>
          </p:cNvPr>
          <p:cNvCxnSpPr/>
          <p:nvPr/>
        </p:nvCxnSpPr>
        <p:spPr>
          <a:xfrm rot="16200000" flipV="1">
            <a:off x="7342717" y="2228851"/>
            <a:ext cx="1405467" cy="1087966"/>
          </a:xfrm>
          <a:prstGeom prst="bentConnector3">
            <a:avLst>
              <a:gd name="adj1" fmla="val 100301"/>
            </a:avLst>
          </a:prstGeom>
          <a:ln>
            <a:headEnd type="none" w="lg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8476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D89AB-506E-FD7D-4CF4-78B54CACC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Subscriptions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C6DA-B79E-7BD3-849E-2FEE3289BA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5059847"/>
          </a:xfrm>
        </p:spPr>
        <p:txBody>
          <a:bodyPr/>
          <a:lstStyle/>
          <a:p>
            <a:r>
              <a:rPr lang="en-US" dirty="0"/>
              <a:t>Subscriptions are the outer boundary for many resources</a:t>
            </a:r>
          </a:p>
          <a:p>
            <a:pPr lvl="1"/>
            <a:r>
              <a:rPr lang="en-US" dirty="0"/>
              <a:t>For the most part, a resource in Subscription A, does not see or talk to resources in Subscription B</a:t>
            </a:r>
          </a:p>
          <a:p>
            <a:r>
              <a:rPr lang="en-US" dirty="0"/>
              <a:t>Subscriptions need to be planned to work with how your company structures it’s ownership of resources and fiscal responsibility</a:t>
            </a:r>
          </a:p>
          <a:p>
            <a:r>
              <a:rPr lang="en-US" dirty="0"/>
              <a:t>Azure Offers and SLAs are tied to subscriptions</a:t>
            </a:r>
          </a:p>
          <a:p>
            <a:pPr lvl="1"/>
            <a:r>
              <a:rPr lang="en-US" dirty="0"/>
              <a:t>Dev/Test Pricing</a:t>
            </a:r>
          </a:p>
          <a:p>
            <a:r>
              <a:rPr lang="en-US" dirty="0"/>
              <a:t>Subscriptions are the boundary for quotas</a:t>
            </a:r>
          </a:p>
          <a:p>
            <a:pPr lvl="1"/>
            <a:r>
              <a:rPr lang="en-US" dirty="0"/>
              <a:t>10,000 VM limit per subscription</a:t>
            </a:r>
          </a:p>
          <a:p>
            <a:pPr lvl="1"/>
            <a:r>
              <a:rPr lang="en-US" dirty="0"/>
              <a:t>2500 RBAC assignment limit</a:t>
            </a:r>
          </a:p>
          <a:p>
            <a:pPr lvl="1"/>
            <a:r>
              <a:rPr lang="en-US" dirty="0"/>
              <a:t>VM CPU Quotas</a:t>
            </a:r>
          </a:p>
          <a:p>
            <a:r>
              <a:rPr lang="en-US" dirty="0"/>
              <a:t>Some limits are “artificial” and can be increased with a support ticket</a:t>
            </a:r>
          </a:p>
          <a:p>
            <a:r>
              <a:rPr lang="en-US" dirty="0"/>
              <a:t>Some limits are hard limits and cannot be removed/increased</a:t>
            </a:r>
          </a:p>
          <a:p>
            <a:r>
              <a:rPr lang="en-US" dirty="0"/>
              <a:t>Subscriptions cannot be nested</a:t>
            </a:r>
          </a:p>
        </p:txBody>
      </p:sp>
    </p:spTree>
    <p:extLst>
      <p:ext uri="{BB962C8B-B14F-4D97-AF65-F5344CB8AC3E}">
        <p14:creationId xmlns:p14="http://schemas.microsoft.com/office/powerpoint/2010/main" val="21337974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AB762-2133-7971-E1B4-A68EC4746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7CE22-A883-4D5D-7A5F-C531BC692B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2068259"/>
          </a:xfrm>
        </p:spPr>
        <p:txBody>
          <a:bodyPr/>
          <a:lstStyle/>
          <a:p>
            <a:r>
              <a:rPr lang="en-US" dirty="0"/>
              <a:t>Resource Groups are like folders</a:t>
            </a:r>
          </a:p>
          <a:p>
            <a:r>
              <a:rPr lang="en-US" dirty="0"/>
              <a:t>Can be used as a cost center, access boundary, or resource containment</a:t>
            </a:r>
          </a:p>
          <a:p>
            <a:r>
              <a:rPr lang="en-US" dirty="0"/>
              <a:t>They should contain solution specific resources that share a life cycle and are part of the same solution/application (some </a:t>
            </a:r>
            <a:r>
              <a:rPr lang="en-US" dirty="0" err="1"/>
              <a:t>expections</a:t>
            </a:r>
            <a:r>
              <a:rPr lang="en-US" dirty="0"/>
              <a:t>)</a:t>
            </a:r>
          </a:p>
          <a:p>
            <a:r>
              <a:rPr lang="en-US" dirty="0"/>
              <a:t>Resource Groups cannot be nested</a:t>
            </a:r>
          </a:p>
        </p:txBody>
      </p:sp>
    </p:spTree>
    <p:extLst>
      <p:ext uri="{BB962C8B-B14F-4D97-AF65-F5344CB8AC3E}">
        <p14:creationId xmlns:p14="http://schemas.microsoft.com/office/powerpoint/2010/main" val="186670545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C2C8A3-1B86-C890-DBB7-CA8CD8436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Good Idea/Bad Idea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6F73D3E-D62C-4E85-CA4B-6A34A22F518E}"/>
              </a:ext>
            </a:extLst>
          </p:cNvPr>
          <p:cNvSpPr/>
          <p:nvPr/>
        </p:nvSpPr>
        <p:spPr bwMode="auto">
          <a:xfrm>
            <a:off x="267636" y="1164188"/>
            <a:ext cx="5667792" cy="5410571"/>
          </a:xfrm>
          <a:prstGeom prst="roundRect">
            <a:avLst>
              <a:gd name="adj" fmla="val 5208"/>
            </a:avLst>
          </a:prstGeom>
          <a:solidFill>
            <a:schemeClr val="bg1">
              <a:lumMod val="85000"/>
            </a:schemeClr>
          </a:solidFill>
          <a:ln w="63500">
            <a:gradFill>
              <a:gsLst>
                <a:gs pos="0">
                  <a:schemeClr val="accent4">
                    <a:lumMod val="75000"/>
                  </a:schemeClr>
                </a:gs>
                <a:gs pos="50000">
                  <a:srgbClr val="07641D"/>
                </a:gs>
                <a:gs pos="100000">
                  <a:schemeClr val="accent4"/>
                </a:gs>
              </a:gsLst>
              <a:lin ang="2700000" scaled="0"/>
            </a:gra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5D75347-80A4-3F4D-ECD8-99EA1263D58D}"/>
              </a:ext>
            </a:extLst>
          </p:cNvPr>
          <p:cNvSpPr/>
          <p:nvPr/>
        </p:nvSpPr>
        <p:spPr bwMode="auto">
          <a:xfrm>
            <a:off x="6203044" y="1164187"/>
            <a:ext cx="5667792" cy="5410571"/>
          </a:xfrm>
          <a:prstGeom prst="roundRect">
            <a:avLst>
              <a:gd name="adj" fmla="val 5208"/>
            </a:avLst>
          </a:prstGeom>
          <a:solidFill>
            <a:schemeClr val="bg1">
              <a:lumMod val="85000"/>
            </a:schemeClr>
          </a:solidFill>
          <a:ln w="63500">
            <a:gradFill>
              <a:gsLst>
                <a:gs pos="0">
                  <a:srgbClr val="0078D4"/>
                </a:gs>
                <a:gs pos="50000">
                  <a:schemeClr val="tx2">
                    <a:lumMod val="75000"/>
                  </a:schemeClr>
                </a:gs>
                <a:gs pos="100000">
                  <a:srgbClr val="C03BC4"/>
                </a:gs>
              </a:gsLst>
              <a:lin ang="2700000" scaled="0"/>
            </a:gra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6B9ACB-E699-A022-224E-DF691419E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74" y="1333686"/>
            <a:ext cx="5204940" cy="50847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2311746-8A6A-8B5B-E054-C9A182E04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378" y="1333687"/>
            <a:ext cx="5205652" cy="48128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4B71D56-18D2-E346-733A-7CC5F88389E7}"/>
              </a:ext>
            </a:extLst>
          </p:cNvPr>
          <p:cNvSpPr txBox="1"/>
          <p:nvPr/>
        </p:nvSpPr>
        <p:spPr>
          <a:xfrm>
            <a:off x="595970" y="5178627"/>
            <a:ext cx="231053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B050"/>
                </a:solidFill>
              </a:rPr>
              <a:t>Good Layout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00D334-CCD4-628F-8C16-E256E0753224}"/>
              </a:ext>
            </a:extLst>
          </p:cNvPr>
          <p:cNvSpPr txBox="1"/>
          <p:nvPr/>
        </p:nvSpPr>
        <p:spPr>
          <a:xfrm>
            <a:off x="9250060" y="5264120"/>
            <a:ext cx="231053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 dirty="0">
                <a:solidFill>
                  <a:srgbClr val="F4364C"/>
                </a:solidFill>
              </a:rPr>
              <a:t>Bad Layout</a:t>
            </a:r>
          </a:p>
        </p:txBody>
      </p:sp>
    </p:spTree>
    <p:extLst>
      <p:ext uri="{BB962C8B-B14F-4D97-AF65-F5344CB8AC3E}">
        <p14:creationId xmlns:p14="http://schemas.microsoft.com/office/powerpoint/2010/main" val="275538920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6970F-5D98-E25E-0CF7-E16F6B993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Managing the Mess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C9407-19DE-8105-F144-EA22D560E57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	Azure Policy</a:t>
            </a:r>
          </a:p>
          <a:p>
            <a:pPr marL="0" indent="0">
              <a:buNone/>
            </a:pPr>
            <a:r>
              <a:rPr lang="en-US"/>
              <a:t>		Enforcing settings and limitations at scale</a:t>
            </a:r>
          </a:p>
          <a:p>
            <a:pPr marL="0" indent="0">
              <a:buNone/>
            </a:pPr>
            <a:r>
              <a:rPr lang="en-US"/>
              <a:t>	Cost Management</a:t>
            </a:r>
          </a:p>
          <a:p>
            <a:pPr marL="0" indent="0">
              <a:buNone/>
            </a:pPr>
            <a:r>
              <a:rPr lang="en-US"/>
              <a:t>		Knowing what you spend, and setting limits and alerts</a:t>
            </a:r>
          </a:p>
          <a:p>
            <a:pPr marL="0" indent="0">
              <a:buNone/>
            </a:pPr>
            <a:r>
              <a:rPr lang="en-US"/>
              <a:t>	Role Based Access Control</a:t>
            </a:r>
          </a:p>
          <a:p>
            <a:pPr marL="0" indent="0">
              <a:buNone/>
            </a:pPr>
            <a:r>
              <a:rPr lang="en-US"/>
              <a:t>		Controlling who can play with your toys and in which sandbox</a:t>
            </a:r>
          </a:p>
          <a:p>
            <a:pPr marL="0" indent="0">
              <a:buNone/>
            </a:pPr>
            <a:r>
              <a:rPr lang="en-US"/>
              <a:t>	Templates/</a:t>
            </a:r>
            <a:r>
              <a:rPr lang="en-US" strike="sngStrike"/>
              <a:t>Blueprints</a:t>
            </a:r>
            <a:r>
              <a:rPr lang="en-US"/>
              <a:t>/Deployment Stacks/</a:t>
            </a:r>
            <a:r>
              <a:rPr lang="en-US" err="1"/>
              <a:t>IaC</a:t>
            </a:r>
            <a:endParaRPr lang="en-US"/>
          </a:p>
          <a:p>
            <a:pPr marL="0" indent="0">
              <a:buNone/>
            </a:pPr>
            <a:r>
              <a:rPr lang="en-US"/>
              <a:t>		Ensures consistency and repeatability</a:t>
            </a:r>
          </a:p>
          <a:p>
            <a:pPr marL="0" indent="0">
              <a:buNone/>
            </a:pPr>
            <a:r>
              <a:rPr lang="en-US"/>
              <a:t>	Reporting/Resource Explorer</a:t>
            </a:r>
          </a:p>
          <a:p>
            <a:pPr marL="0" indent="0">
              <a:buNone/>
            </a:pPr>
            <a:r>
              <a:rPr lang="en-US"/>
              <a:t>		Knowing what you spend your money on and where it is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5279DBF-A43A-F42A-29EB-8E036BBF4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507787"/>
            <a:ext cx="384509" cy="384509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CCBD85F7-F6D8-1366-6CBA-8512EB78F0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199" y="2434744"/>
            <a:ext cx="384509" cy="38450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782E3B8-9327-CC4C-EAB7-4D001ADE62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8199" y="3361701"/>
            <a:ext cx="384509" cy="38450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80C7B19-8775-E26B-AECF-578B5A1156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8199" y="4288658"/>
            <a:ext cx="384509" cy="384509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55218DD-99A5-C3D4-398C-DD08B078A7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200" y="5215615"/>
            <a:ext cx="384508" cy="38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36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BC5218-3BD1-9A89-E142-5F28F25E3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Policy</a:t>
            </a:r>
          </a:p>
        </p:txBody>
      </p:sp>
    </p:spTree>
    <p:extLst>
      <p:ext uri="{BB962C8B-B14F-4D97-AF65-F5344CB8AC3E}">
        <p14:creationId xmlns:p14="http://schemas.microsoft.com/office/powerpoint/2010/main" val="13095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7571A-BED4-F0C2-0FA8-1D28E211C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23AFE-87C9-D87A-EC15-ACC26A4CE7A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/>
              <a:t>Azure Policies are like Group Policy SETTINGS.  Each policy typically controls one thing, and one thing only.</a:t>
            </a:r>
          </a:p>
          <a:p>
            <a:r>
              <a:rPr lang="en-US"/>
              <a:t>Policies can make use of parameters to implement the same policy in multiple locations (scopes) with different effects.</a:t>
            </a:r>
          </a:p>
          <a:p>
            <a:r>
              <a:rPr lang="en-US"/>
              <a:t>Multiple Policies can be grouped together in an “Initiative” to be assigned together in a consistent manner.</a:t>
            </a:r>
          </a:p>
          <a:p>
            <a:r>
              <a:rPr lang="en-US"/>
              <a:t>Policies can be deployed in different modes which each have different outcomes.  This allows the same policy to do different things depending on how it’s deployed.</a:t>
            </a:r>
          </a:p>
          <a:p>
            <a:r>
              <a:rPr lang="en-US"/>
              <a:t>Policies can have exceptions (similar to block inheritance on GPOs)</a:t>
            </a:r>
          </a:p>
          <a:p>
            <a:r>
              <a:rPr lang="en-US"/>
              <a:t>Policies can have criteria which targets to specific resources within a broader scope.</a:t>
            </a:r>
          </a:p>
        </p:txBody>
      </p:sp>
    </p:spTree>
    <p:extLst>
      <p:ext uri="{BB962C8B-B14F-4D97-AF65-F5344CB8AC3E}">
        <p14:creationId xmlns:p14="http://schemas.microsoft.com/office/powerpoint/2010/main" val="2137853237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F7693-F299-F33E-4E43-42514422C7F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"properties"</a:t>
            </a:r>
            <a:r>
              <a:rPr lang="en-US" dirty="0">
                <a:latin typeface="Aptos Mono" panose="020F0502020204030204" pitchFamily="49" charset="0"/>
              </a:rPr>
              <a:t>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displayName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"Allowed locations"</a:t>
            </a:r>
            <a:r>
              <a:rPr lang="en-US" dirty="0">
                <a:latin typeface="Aptos Mono" panose="020F050202020403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"description"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"This policy enables you to restrict the locations your organization can specify when deploying resources."</a:t>
            </a:r>
            <a:r>
              <a:rPr lang="en-US" dirty="0">
                <a:latin typeface="Aptos Mono" panose="020F050202020403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"mode"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"Indexed"</a:t>
            </a:r>
            <a:r>
              <a:rPr lang="en-US" dirty="0">
                <a:latin typeface="Aptos Mono" panose="020F050202020403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"metadata"</a:t>
            </a:r>
            <a:r>
              <a:rPr lang="en-US" dirty="0">
                <a:latin typeface="Aptos Mono" panose="020F0502020204030204" pitchFamily="49" charset="0"/>
              </a:rPr>
              <a:t>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"version"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"1.0.0"</a:t>
            </a:r>
            <a:r>
              <a:rPr lang="en-US" dirty="0">
                <a:latin typeface="Aptos Mono" panose="020F050202020403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"category"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"Locations"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},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"parameters"</a:t>
            </a:r>
            <a:r>
              <a:rPr lang="en-US" dirty="0">
                <a:latin typeface="Aptos Mono" panose="020F0502020204030204" pitchFamily="49" charset="0"/>
              </a:rPr>
              <a:t>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allowedLocations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>
                <a:latin typeface="Aptos Mono" panose="020F0502020204030204" pitchFamily="49" charset="0"/>
              </a:rPr>
              <a:t>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"type"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"array"</a:t>
            </a:r>
            <a:r>
              <a:rPr lang="en-US" dirty="0">
                <a:latin typeface="Aptos Mono" panose="020F050202020403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"metadata"</a:t>
            </a:r>
            <a:r>
              <a:rPr lang="en-US" dirty="0">
                <a:latin typeface="Aptos Mono" panose="020F0502020204030204" pitchFamily="49" charset="0"/>
              </a:rPr>
              <a:t>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"description"</a:t>
            </a:r>
            <a:r>
              <a:rPr lang="en-US" dirty="0">
                <a:latin typeface="Aptos Mono" panose="020F0502020204030204" pitchFamily="49" charset="0"/>
              </a:rPr>
              <a:t>:</a:t>
            </a:r>
            <a:r>
              <a:rPr lang="en-US" dirty="0">
                <a:solidFill>
                  <a:srgbClr val="92D050"/>
                </a:solidFill>
                <a:latin typeface="Aptos Mono" panose="020F0502020204030204" pitchFamily="49" charset="0"/>
              </a:rPr>
              <a:t>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"The list of locations that can be specified when deploying resources"</a:t>
            </a:r>
            <a:r>
              <a:rPr lang="en-US" dirty="0">
                <a:latin typeface="Aptos Mono" panose="020F050202020403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strongType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"location"</a:t>
            </a:r>
            <a:r>
              <a:rPr lang="en-US" dirty="0">
                <a:latin typeface="Aptos Mono" panose="020F050202020403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displayName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"Allowed locations"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},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defaultValue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>
                <a:latin typeface="Aptos Mono" panose="020F0502020204030204" pitchFamily="49" charset="0"/>
              </a:rPr>
              <a:t>: [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"westus2"</a:t>
            </a:r>
            <a:r>
              <a:rPr lang="en-US" dirty="0">
                <a:latin typeface="Aptos Mono" panose="020F0502020204030204" pitchFamily="49" charset="0"/>
              </a:rPr>
              <a:t> 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},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policyRule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</a:t>
            </a:r>
            <a:r>
              <a:rPr lang="en-US" dirty="0">
                <a:latin typeface="Aptos Mono" panose="020F0502020204030204" pitchFamily="49" charset="0"/>
              </a:rPr>
              <a:t>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"if"</a:t>
            </a:r>
            <a:r>
              <a:rPr lang="en-US" dirty="0">
                <a:latin typeface="Aptos Mono" panose="020F0502020204030204" pitchFamily="49" charset="0"/>
              </a:rPr>
              <a:t>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"not"</a:t>
            </a:r>
            <a:r>
              <a:rPr lang="en-US" dirty="0">
                <a:latin typeface="Aptos Mono" panose="020F0502020204030204" pitchFamily="49" charset="0"/>
              </a:rPr>
              <a:t>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"field"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"location"</a:t>
            </a:r>
            <a:r>
              <a:rPr lang="en-US" dirty="0">
                <a:latin typeface="Aptos Mono" panose="020F050202020403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"in"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"[parameters('</a:t>
            </a:r>
            <a:r>
              <a:rPr lang="en-US" dirty="0" err="1">
                <a:solidFill>
                  <a:srgbClr val="FF5C39"/>
                </a:solidFill>
                <a:latin typeface="Aptos Mono" panose="020F0502020204030204" pitchFamily="49" charset="0"/>
              </a:rPr>
              <a:t>allowedLocations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')]"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},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"then"</a:t>
            </a:r>
            <a:r>
              <a:rPr lang="en-US" dirty="0">
                <a:latin typeface="Aptos Mono" panose="020F0502020204030204" pitchFamily="49" charset="0"/>
              </a:rPr>
              <a:t>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   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ptos Mono" panose="020F0502020204030204" pitchFamily="49" charset="0"/>
              </a:rPr>
              <a:t>"effect"</a:t>
            </a:r>
            <a:r>
              <a:rPr lang="en-US" dirty="0">
                <a:latin typeface="Aptos Mono" panose="020F0502020204030204" pitchFamily="49" charset="0"/>
              </a:rPr>
              <a:t>: </a:t>
            </a:r>
            <a:r>
              <a:rPr lang="en-US" dirty="0">
                <a:solidFill>
                  <a:srgbClr val="FF5C39"/>
                </a:solidFill>
                <a:latin typeface="Aptos Mono" panose="020F0502020204030204" pitchFamily="49" charset="0"/>
              </a:rPr>
              <a:t>"deny"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Aptos Mono" panose="020F05020202040302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0C77F-9DF7-8F98-64B6-A89553693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Policy Structure</a:t>
            </a:r>
          </a:p>
        </p:txBody>
      </p:sp>
      <p:sp>
        <p:nvSpPr>
          <p:cNvPr id="4" name="Callout: Line 3">
            <a:extLst>
              <a:ext uri="{FF2B5EF4-FFF2-40B4-BE49-F238E27FC236}">
                <a16:creationId xmlns:a16="http://schemas.microsoft.com/office/drawing/2014/main" id="{85F71705-0629-BA21-FFB2-022D791F59D3}"/>
              </a:ext>
            </a:extLst>
          </p:cNvPr>
          <p:cNvSpPr/>
          <p:nvPr/>
        </p:nvSpPr>
        <p:spPr>
          <a:xfrm>
            <a:off x="5949950" y="965200"/>
            <a:ext cx="2527300" cy="1282700"/>
          </a:xfrm>
          <a:prstGeom prst="borderCallout1">
            <a:avLst>
              <a:gd name="adj1" fmla="val 14790"/>
              <a:gd name="adj2" fmla="val -589"/>
              <a:gd name="adj3" fmla="val 61969"/>
              <a:gd name="adj4" fmla="val -111266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err="1"/>
              <a:t>displayName</a:t>
            </a:r>
            <a:r>
              <a:rPr lang="en-US"/>
              <a:t>:</a:t>
            </a:r>
            <a:br>
              <a:rPr lang="en-US"/>
            </a:br>
            <a:r>
              <a:rPr lang="en-US"/>
              <a:t>The name that appears in the Azure portal.  Use a naming convention here!</a:t>
            </a:r>
          </a:p>
        </p:txBody>
      </p:sp>
      <p:sp>
        <p:nvSpPr>
          <p:cNvPr id="5" name="Callout: Line 4">
            <a:extLst>
              <a:ext uri="{FF2B5EF4-FFF2-40B4-BE49-F238E27FC236}">
                <a16:creationId xmlns:a16="http://schemas.microsoft.com/office/drawing/2014/main" id="{CE489F92-4B90-9957-64C9-A615B59469B1}"/>
              </a:ext>
            </a:extLst>
          </p:cNvPr>
          <p:cNvSpPr/>
          <p:nvPr/>
        </p:nvSpPr>
        <p:spPr>
          <a:xfrm>
            <a:off x="5949950" y="2413000"/>
            <a:ext cx="2527300" cy="1282700"/>
          </a:xfrm>
          <a:prstGeom prst="borderCallout1">
            <a:avLst>
              <a:gd name="adj1" fmla="val 14790"/>
              <a:gd name="adj2" fmla="val -589"/>
              <a:gd name="adj3" fmla="val -39222"/>
              <a:gd name="adj4" fmla="val -90943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description:</a:t>
            </a:r>
            <a:br>
              <a:rPr lang="en-US"/>
            </a:br>
            <a:r>
              <a:rPr lang="en-US"/>
              <a:t>Describe what the policy does!  Your future self will kill you if you don’t</a:t>
            </a:r>
          </a:p>
        </p:txBody>
      </p:sp>
      <p:sp>
        <p:nvSpPr>
          <p:cNvPr id="6" name="Callout: Line 5">
            <a:extLst>
              <a:ext uri="{FF2B5EF4-FFF2-40B4-BE49-F238E27FC236}">
                <a16:creationId xmlns:a16="http://schemas.microsoft.com/office/drawing/2014/main" id="{052EC2F0-5F61-150F-66FE-AAC829CD2DB6}"/>
              </a:ext>
            </a:extLst>
          </p:cNvPr>
          <p:cNvSpPr/>
          <p:nvPr/>
        </p:nvSpPr>
        <p:spPr>
          <a:xfrm>
            <a:off x="5949950" y="3842375"/>
            <a:ext cx="4368800" cy="1282700"/>
          </a:xfrm>
          <a:prstGeom prst="borderCallout1">
            <a:avLst>
              <a:gd name="adj1" fmla="val 14790"/>
              <a:gd name="adj2" fmla="val -589"/>
              <a:gd name="adj3" fmla="val -142792"/>
              <a:gd name="adj4" fmla="val -88504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mode:</a:t>
            </a:r>
            <a:br>
              <a:rPr lang="en-US"/>
            </a:br>
            <a:r>
              <a:rPr lang="en-US"/>
              <a:t>all – evaluate resource groups, subscriptions and all resource types</a:t>
            </a:r>
          </a:p>
          <a:p>
            <a:pPr algn="ctr"/>
            <a:r>
              <a:rPr lang="en-US"/>
              <a:t>indexed – only evaluate resources that support tags and location</a:t>
            </a: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DA20758A-B00F-B610-0655-9772362AB8CB}"/>
              </a:ext>
            </a:extLst>
          </p:cNvPr>
          <p:cNvSpPr/>
          <p:nvPr/>
        </p:nvSpPr>
        <p:spPr>
          <a:xfrm>
            <a:off x="6102350" y="1117600"/>
            <a:ext cx="4737100" cy="1282700"/>
          </a:xfrm>
          <a:prstGeom prst="borderCallout1">
            <a:avLst>
              <a:gd name="adj1" fmla="val 14790"/>
              <a:gd name="adj2" fmla="val -589"/>
              <a:gd name="adj3" fmla="val 114407"/>
              <a:gd name="adj4" fmla="val -84699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parameters:</a:t>
            </a:r>
            <a:br>
              <a:rPr lang="en-US"/>
            </a:br>
            <a:r>
              <a:rPr lang="en-US"/>
              <a:t>Optional field that lists the parameters, their type, and any additional information or constraints.</a:t>
            </a: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7B18729A-CF93-5583-929E-88796F00BB2E}"/>
              </a:ext>
            </a:extLst>
          </p:cNvPr>
          <p:cNvSpPr/>
          <p:nvPr/>
        </p:nvSpPr>
        <p:spPr>
          <a:xfrm>
            <a:off x="7004050" y="2511424"/>
            <a:ext cx="2527300" cy="1282700"/>
          </a:xfrm>
          <a:prstGeom prst="borderCallout1">
            <a:avLst>
              <a:gd name="adj1" fmla="val 14790"/>
              <a:gd name="adj2" fmla="val -589"/>
              <a:gd name="adj3" fmla="val 121184"/>
              <a:gd name="adj4" fmla="val -205584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if:</a:t>
            </a:r>
          </a:p>
          <a:p>
            <a:pPr algn="ctr"/>
            <a:r>
              <a:rPr lang="en-US"/>
              <a:t>The criteria which the policy will be evaluated against</a:t>
            </a:r>
          </a:p>
        </p:txBody>
      </p:sp>
      <p:sp>
        <p:nvSpPr>
          <p:cNvPr id="9" name="Callout: Line 8">
            <a:extLst>
              <a:ext uri="{FF2B5EF4-FFF2-40B4-BE49-F238E27FC236}">
                <a16:creationId xmlns:a16="http://schemas.microsoft.com/office/drawing/2014/main" id="{A4781B8A-1B5A-8C5A-6DCD-ECF5DD7E0044}"/>
              </a:ext>
            </a:extLst>
          </p:cNvPr>
          <p:cNvSpPr/>
          <p:nvPr/>
        </p:nvSpPr>
        <p:spPr>
          <a:xfrm>
            <a:off x="7004050" y="3982700"/>
            <a:ext cx="2527300" cy="1282700"/>
          </a:xfrm>
          <a:prstGeom prst="borderCallout1">
            <a:avLst>
              <a:gd name="adj1" fmla="val 14790"/>
              <a:gd name="adj2" fmla="val -589"/>
              <a:gd name="adj3" fmla="val 75026"/>
              <a:gd name="adj4" fmla="val -175949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effect:</a:t>
            </a:r>
            <a:br>
              <a:rPr lang="en-US"/>
            </a:br>
            <a:r>
              <a:rPr lang="en-US"/>
              <a:t>What to do if the criteria is met</a:t>
            </a:r>
          </a:p>
        </p:txBody>
      </p:sp>
    </p:spTree>
    <p:extLst>
      <p:ext uri="{BB962C8B-B14F-4D97-AF65-F5344CB8AC3E}">
        <p14:creationId xmlns:p14="http://schemas.microsoft.com/office/powerpoint/2010/main" val="25282471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6F78B-77EC-D558-74C9-39CD2727A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Policy Effects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47B0A-5F3A-8CE3-31F4-CA357AC72E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AddToNetworkGroup</a:t>
            </a:r>
            <a:endParaRPr lang="en-US" dirty="0"/>
          </a:p>
          <a:p>
            <a:pPr lvl="1"/>
            <a:r>
              <a:rPr lang="en-US" dirty="0"/>
              <a:t>Used for VMs to define dynamic network group membership.  (</a:t>
            </a:r>
            <a:r>
              <a:rPr lang="en-US" dirty="0" err="1"/>
              <a:t>Microsoft.Network.Data</a:t>
            </a:r>
            <a:r>
              <a:rPr lang="en-US" dirty="0"/>
              <a:t> policy mode definitions only)</a:t>
            </a:r>
          </a:p>
          <a:p>
            <a:r>
              <a:rPr lang="en-US" dirty="0"/>
              <a:t>Append</a:t>
            </a:r>
          </a:p>
          <a:p>
            <a:pPr lvl="1"/>
            <a:r>
              <a:rPr lang="en-US" dirty="0"/>
              <a:t>Add more fields to the requested resource (Such as allowed IPs on a storage account)</a:t>
            </a:r>
          </a:p>
          <a:p>
            <a:r>
              <a:rPr lang="en-US" dirty="0"/>
              <a:t>Audit</a:t>
            </a:r>
          </a:p>
          <a:p>
            <a:pPr lvl="1"/>
            <a:r>
              <a:rPr lang="en-US" dirty="0"/>
              <a:t>Creates a warning event in the activity log when non-compliance is detected</a:t>
            </a:r>
          </a:p>
          <a:p>
            <a:r>
              <a:rPr lang="en-US" dirty="0" err="1"/>
              <a:t>AuditIfNotExists</a:t>
            </a:r>
            <a:endParaRPr lang="en-US" dirty="0"/>
          </a:p>
          <a:p>
            <a:pPr lvl="1"/>
            <a:r>
              <a:rPr lang="en-US" dirty="0"/>
              <a:t>Evaluates after the creation of a resource and creates an audit event if the resource fails at that point.  Some resources can’t pass audit before they are created, use this in those cases.</a:t>
            </a:r>
          </a:p>
          <a:p>
            <a:r>
              <a:rPr lang="en-US" dirty="0"/>
              <a:t>Deny</a:t>
            </a:r>
          </a:p>
          <a:p>
            <a:pPr lvl="1"/>
            <a:r>
              <a:rPr lang="en-US" dirty="0"/>
              <a:t>Prevents a request that doesn’t satisfy the policy criteria</a:t>
            </a:r>
          </a:p>
          <a:p>
            <a:r>
              <a:rPr lang="en-US" dirty="0" err="1"/>
              <a:t>DenyAction</a:t>
            </a:r>
            <a:endParaRPr lang="en-US" dirty="0"/>
          </a:p>
          <a:p>
            <a:pPr lvl="1"/>
            <a:r>
              <a:rPr lang="en-US" dirty="0"/>
              <a:t>Prevents a request based on the intended action (DELETE is the only one supported currently)</a:t>
            </a:r>
          </a:p>
        </p:txBody>
      </p:sp>
    </p:spTree>
    <p:extLst>
      <p:ext uri="{BB962C8B-B14F-4D97-AF65-F5344CB8AC3E}">
        <p14:creationId xmlns:p14="http://schemas.microsoft.com/office/powerpoint/2010/main" val="365822538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00D6C-F25F-60C4-A3DA-E6F6D25A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Policy Effects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B141D-13EE-6BED-4995-A9393D0F604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err="1"/>
              <a:t>DeployIfNotExists</a:t>
            </a:r>
            <a:endParaRPr lang="en-US"/>
          </a:p>
          <a:p>
            <a:pPr lvl="1"/>
            <a:r>
              <a:rPr lang="en-US"/>
              <a:t>Deploys additional resources if they don’t exist to bring a resource into compliance.  Does not run on the evaluation cycle, but can be triggered in the remediation steps.</a:t>
            </a:r>
          </a:p>
          <a:p>
            <a:r>
              <a:rPr lang="en-US"/>
              <a:t>Disabled</a:t>
            </a:r>
          </a:p>
          <a:p>
            <a:pPr lvl="1"/>
            <a:r>
              <a:rPr lang="en-US"/>
              <a:t>For testing or when the policy has a parameterized effect.  Can be used to disable a single assignment instead of modifying all assignments.</a:t>
            </a:r>
          </a:p>
          <a:p>
            <a:r>
              <a:rPr lang="en-US"/>
              <a:t>Manual</a:t>
            </a:r>
          </a:p>
          <a:p>
            <a:pPr lvl="1"/>
            <a:r>
              <a:rPr lang="en-US"/>
              <a:t>Allows you to manually mark resources as compliant.  Can be used as a “</a:t>
            </a:r>
            <a:r>
              <a:rPr lang="en-US" err="1"/>
              <a:t>ToDo</a:t>
            </a:r>
            <a:r>
              <a:rPr lang="en-US"/>
              <a:t> list”</a:t>
            </a:r>
          </a:p>
          <a:p>
            <a:r>
              <a:rPr lang="en-US"/>
              <a:t>Modify</a:t>
            </a:r>
          </a:p>
          <a:p>
            <a:pPr lvl="1"/>
            <a:r>
              <a:rPr lang="en-US"/>
              <a:t>Allows you to add, replace, or remove resource tags during creation or update</a:t>
            </a:r>
          </a:p>
          <a:p>
            <a:r>
              <a:rPr lang="en-US"/>
              <a:t>Mutate</a:t>
            </a:r>
          </a:p>
          <a:p>
            <a:pPr lvl="1"/>
            <a:r>
              <a:rPr lang="en-US"/>
              <a:t>Turns your resource into Wolverine or Deadpool</a:t>
            </a:r>
          </a:p>
          <a:p>
            <a:pPr lvl="1"/>
            <a:r>
              <a:rPr lang="en-US"/>
              <a:t>Just kidding, it’s for Kubernetes.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7747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person wearing sunglasses and headphones&#10;&#10;Description automatically generated">
            <a:extLst>
              <a:ext uri="{FF2B5EF4-FFF2-40B4-BE49-F238E27FC236}">
                <a16:creationId xmlns:a16="http://schemas.microsoft.com/office/drawing/2014/main" id="{59516200-1B79-FE31-5873-1705793E66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8" r="3578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888E7B-6D89-9A76-E090-FB8580ED2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Scott Corio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C84464E-FA15-5C47-6AE7-5E297B79B2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scottcorio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86CA59-9FED-0D31-45B5-86225E9D2E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https://blog.shitstormbrewing.beer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E169E9D-E162-459C-FF32-90155B36BDD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/>
              <a:t>DumpsterDave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12D32CF-EC14-83B3-F48A-EDC8511AD9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Enterprise Cloud Architect, Microsoft MVP – Azure (Cloud Native/PowerShell)</a:t>
            </a:r>
          </a:p>
        </p:txBody>
      </p:sp>
    </p:spTree>
    <p:extLst>
      <p:ext uri="{BB962C8B-B14F-4D97-AF65-F5344CB8AC3E}">
        <p14:creationId xmlns:p14="http://schemas.microsoft.com/office/powerpoint/2010/main" val="3882250790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10017-BA22-9AC4-207B-47AE1E772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Policy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39CB1-C1D9-2372-A911-4D977816E86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>
                <a:hlinkClick r:id="rId2"/>
              </a:rPr>
              <a:t>Details of the policy definition structure - Azure Policy | Microsoft Learn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30960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45779C-D5D6-22BE-4D0E-5C86B6AD2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Against Company Policy!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441471-977E-75ED-403D-11F0C9238D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A demonstration of implementing, customizing, and utilizing Azure Policy</a:t>
            </a:r>
          </a:p>
        </p:txBody>
      </p:sp>
    </p:spTree>
    <p:extLst>
      <p:ext uri="{BB962C8B-B14F-4D97-AF65-F5344CB8AC3E}">
        <p14:creationId xmlns:p14="http://schemas.microsoft.com/office/powerpoint/2010/main" val="197154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2F526-3CB7-401C-7D55-7DF747BB8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Cost Management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DB0F5D-8E93-58C1-9C66-13D705D2E1AD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85216" y="3634315"/>
            <a:ext cx="7932737" cy="3693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Nobody loses their job for saving money…  usually.</a:t>
            </a:r>
          </a:p>
        </p:txBody>
      </p:sp>
    </p:spTree>
    <p:extLst>
      <p:ext uri="{BB962C8B-B14F-4D97-AF65-F5344CB8AC3E}">
        <p14:creationId xmlns:p14="http://schemas.microsoft.com/office/powerpoint/2010/main" val="158525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D9A777-61F3-ED0D-091C-4B5C974D1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18537" y="1853298"/>
            <a:ext cx="11049000" cy="4183171"/>
          </a:xfrm>
          <a:prstGeom prst="roundRect">
            <a:avLst>
              <a:gd name="adj" fmla="val 2948"/>
            </a:avLst>
          </a:prstGeom>
          <a:gradFill>
            <a:gsLst>
              <a:gs pos="100000">
                <a:schemeClr val="accent1">
                  <a:alpha val="98000"/>
                </a:schemeClr>
              </a:gs>
              <a:gs pos="9000">
                <a:srgbClr val="D59ED7">
                  <a:alpha val="45000"/>
                </a:srgbClr>
              </a:gs>
            </a:gsLst>
            <a:lin ang="54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5F2A879-7370-98AD-68F3-C893B233D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76769" y="1700898"/>
            <a:ext cx="11049000" cy="4183171"/>
          </a:xfrm>
          <a:prstGeom prst="roundRect">
            <a:avLst>
              <a:gd name="adj" fmla="val 2978"/>
            </a:avLst>
          </a:prstGeom>
          <a:solidFill>
            <a:srgbClr val="FFFFFF">
              <a:alpha val="75000"/>
            </a:srgbClr>
          </a:solidFill>
          <a:ln>
            <a:noFill/>
            <a:headEnd type="none" w="med" len="med"/>
            <a:tailEnd type="none" w="med" len="med"/>
          </a:ln>
          <a:effectLst>
            <a:outerShdw blurRad="254000" algn="ctr" rotWithShape="0">
              <a:srgbClr val="FFFFFF">
                <a:alpha val="50000"/>
              </a:srgb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F2E69C-F4E6-857F-67C3-235F04633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492443"/>
          </a:xfrm>
        </p:spPr>
        <p:txBody>
          <a:bodyPr/>
          <a:lstStyle/>
          <a:p>
            <a:r>
              <a:rPr lang="en-US" sz="3200">
                <a:cs typeface="Segoe UI"/>
              </a:rPr>
              <a:t>Cloud pricing journey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EEB138-988A-02D7-D6E8-6DFA973F87B5}"/>
              </a:ext>
            </a:extLst>
          </p:cNvPr>
          <p:cNvSpPr txBox="1"/>
          <p:nvPr/>
        </p:nvSpPr>
        <p:spPr>
          <a:xfrm>
            <a:off x="587169" y="1100328"/>
            <a:ext cx="1091789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 w="0"/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Segoe Sans Display Semibold" pitchFamily="2" charset="0"/>
              </a:rPr>
              <a:t>Different pricing actions correspond to different milestones in your cloud journey.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A7FA214-4FD0-28B0-8301-DCAA4B3D6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223205" y="2230835"/>
            <a:ext cx="91440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rgbClr val="2DA5FF"/>
                </a:gs>
                <a:gs pos="100000">
                  <a:srgbClr val="D59ED7"/>
                </a:gs>
              </a:gsLst>
              <a:lin ang="10800000" scaled="0"/>
              <a:tileRect/>
            </a:gradFill>
            <a:headEnd type="none" w="lg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">
            <a:extLst>
              <a:ext uri="{FF2B5EF4-FFF2-40B4-BE49-F238E27FC236}">
                <a16:creationId xmlns:a16="http://schemas.microsoft.com/office/drawing/2014/main" id="{E6420251-9587-DE3F-169C-CEE3147C9634}"/>
              </a:ext>
            </a:extLst>
          </p:cNvPr>
          <p:cNvSpPr txBox="1"/>
          <p:nvPr/>
        </p:nvSpPr>
        <p:spPr>
          <a:xfrm>
            <a:off x="1094988" y="2070171"/>
            <a:ext cx="1517554" cy="561692"/>
          </a:xfrm>
          <a:prstGeom prst="rect">
            <a:avLst/>
          </a:prstGeom>
          <a:noFill/>
        </p:spPr>
        <p:txBody>
          <a:bodyPr wrap="square" lIns="0" tIns="0" rIns="0" bIns="0" anchor="t">
            <a:spAutoFit/>
          </a:bodyPr>
          <a:lstStyle>
            <a:defPPr>
              <a:defRPr lang="en-US"/>
            </a:defPPr>
            <a:lvl1pPr fontAlgn="ctr">
              <a:lnSpc>
                <a:spcPct val="90000"/>
              </a:lnSpc>
              <a:spcAft>
                <a:spcPts val="200"/>
              </a:spcAft>
              <a:buClr>
                <a:schemeClr val="tx1"/>
              </a:buClr>
              <a:buSzPct val="100000"/>
              <a:defRPr sz="2000">
                <a:solidFill>
                  <a:srgbClr val="EAD1EB"/>
                </a:solidFill>
                <a:latin typeface="Segoe Sans Display Semibold" pitchFamily="2" charset="0"/>
                <a:cs typeface="Segoe Sans Display Semibold" pitchFamily="2" charset="0"/>
              </a:defRPr>
            </a:lvl1pPr>
          </a:lstStyle>
          <a:p>
            <a:pPr marL="0" marR="0" lvl="0" indent="0" algn="l" defTabSz="914367" rtl="0" eaLnBrk="1" fontAlgn="ctr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Segoe Sans Display Semibold" pitchFamily="2" charset="0"/>
              </a:rPr>
              <a:t>Consider Azure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781C566A-2276-6289-8763-DA3C24CFAA2F}"/>
              </a:ext>
            </a:extLst>
          </p:cNvPr>
          <p:cNvSpPr txBox="1">
            <a:spLocks/>
          </p:cNvSpPr>
          <p:nvPr/>
        </p:nvSpPr>
        <p:spPr>
          <a:xfrm>
            <a:off x="1094987" y="2699453"/>
            <a:ext cx="1984389" cy="4308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Segoe Sans Display" pitchFamily="2" charset="0"/>
              </a:rPr>
              <a:t>Understand value and </a:t>
            </a:r>
            <a:b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Segoe Sans Display" pitchFamily="2" charset="0"/>
              </a:rPr>
            </a:b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Segoe Sans Display" pitchFamily="2" charset="0"/>
              </a:rPr>
              <a:t>build confidence.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DAA654-9015-A2C9-6346-A3346FFC6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087181" y="3859887"/>
            <a:ext cx="0" cy="457200"/>
          </a:xfrm>
          <a:prstGeom prst="line">
            <a:avLst/>
          </a:prstGeom>
          <a:ln w="57150" cap="rnd">
            <a:gradFill flip="none" rotWithShape="1">
              <a:gsLst>
                <a:gs pos="13000">
                  <a:srgbClr val="2DA5FF"/>
                </a:gs>
                <a:gs pos="100000">
                  <a:srgbClr val="D59ED7"/>
                </a:gs>
              </a:gsLst>
              <a:lin ang="16200000" scaled="1"/>
              <a:tileRect/>
            </a:gradFill>
            <a:headEnd type="none" w="lg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5DD65EB-D532-EF83-61E6-FA46396D9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764007" y="3859887"/>
            <a:ext cx="0" cy="457200"/>
          </a:xfrm>
          <a:prstGeom prst="line">
            <a:avLst/>
          </a:prstGeom>
          <a:ln w="57150" cap="rnd">
            <a:gradFill flip="none" rotWithShape="1">
              <a:gsLst>
                <a:gs pos="13000">
                  <a:srgbClr val="2DA5FF"/>
                </a:gs>
                <a:gs pos="100000">
                  <a:srgbClr val="D59ED7"/>
                </a:gs>
              </a:gsLst>
              <a:lin ang="16200000" scaled="1"/>
              <a:tileRect/>
            </a:gradFill>
            <a:headEnd type="none" w="lg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D5920B8-DE18-1164-E3A4-B0E302CD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62252" y="3859887"/>
            <a:ext cx="0" cy="457200"/>
          </a:xfrm>
          <a:prstGeom prst="line">
            <a:avLst/>
          </a:prstGeom>
          <a:ln w="57150" cap="rnd">
            <a:gradFill flip="none" rotWithShape="1">
              <a:gsLst>
                <a:gs pos="13000">
                  <a:srgbClr val="2DA5FF"/>
                </a:gs>
                <a:gs pos="100000">
                  <a:srgbClr val="D59ED7"/>
                </a:gs>
              </a:gsLst>
              <a:lin ang="16200000" scaled="1"/>
              <a:tileRect/>
            </a:gradFill>
            <a:headEnd type="none" w="lg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4127FC-A319-B03D-3D30-3E4614958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128289" y="3859887"/>
            <a:ext cx="0" cy="457200"/>
          </a:xfrm>
          <a:prstGeom prst="line">
            <a:avLst/>
          </a:prstGeom>
          <a:ln w="57150" cap="rnd">
            <a:gradFill flip="none" rotWithShape="1">
              <a:gsLst>
                <a:gs pos="13000">
                  <a:srgbClr val="2DA5FF"/>
                </a:gs>
                <a:gs pos="100000">
                  <a:srgbClr val="D59ED7"/>
                </a:gs>
              </a:gsLst>
              <a:lin ang="16200000" scaled="1"/>
              <a:tileRect/>
            </a:gradFill>
            <a:headEnd type="none" w="lg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2F2EC5-DAC2-C422-1221-ECC7AD5037C8}"/>
              </a:ext>
            </a:extLst>
          </p:cNvPr>
          <p:cNvSpPr txBox="1"/>
          <p:nvPr/>
        </p:nvSpPr>
        <p:spPr>
          <a:xfrm>
            <a:off x="576769" y="3429000"/>
            <a:ext cx="11049000" cy="430887"/>
          </a:xfrm>
          <a:prstGeom prst="rect">
            <a:avLst/>
          </a:prstGeom>
          <a:solidFill>
            <a:schemeClr val="tx2"/>
          </a:solidFill>
          <a:effectLst>
            <a:outerShdw blurRad="63500" dist="25400" dir="2700000" algn="t" rotWithShape="0">
              <a:prstClr val="black">
                <a:alpha val="15000"/>
              </a:prstClr>
            </a:outerShdw>
          </a:effectLst>
        </p:spPr>
        <p:txBody>
          <a:bodyPr wrap="square" lIns="502920" tIns="0" rIns="0" bIns="0" rtlCol="0" anchor="ctr" anchorCtr="0">
            <a:no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Pricing needs through the journey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E7AE820-6B92-E385-27F4-A58B01A2090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837797" y="4395129"/>
            <a:ext cx="2477066" cy="1162635"/>
          </a:xfrm>
          <a:prstGeom prst="roundRect">
            <a:avLst>
              <a:gd name="adj" fmla="val 5656"/>
            </a:avLst>
          </a:prstGeom>
          <a:gradFill>
            <a:gsLst>
              <a:gs pos="100000">
                <a:srgbClr val="EC9ECC"/>
              </a:gs>
              <a:gs pos="0">
                <a:srgbClr val="FFB3BB"/>
              </a:gs>
            </a:gsLst>
            <a:lin ang="3000000" scaled="0"/>
          </a:gradFill>
          <a:ln>
            <a:noFill/>
            <a:headEnd type="none" w="med" len="med"/>
            <a:tailEnd type="none" w="med" len="med"/>
          </a:ln>
          <a:effectLst>
            <a:outerShdw blurRad="101600" dist="25400" dir="2700000" algn="tl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/>
        </p:spPr>
        <p:txBody>
          <a:bodyPr rot="0" spcFirstLastPara="0" vert="horz" wrap="square" lIns="27432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5084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/>
              </a:rPr>
              <a:t>Understand how </a:t>
            </a:r>
            <a:b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/>
              </a:rPr>
            </a:b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/>
              </a:rPr>
              <a:t>Azure pricing works</a:t>
            </a:r>
          </a:p>
        </p:txBody>
      </p:sp>
      <p:sp>
        <p:nvSpPr>
          <p:cNvPr id="19" name="TextBox">
            <a:extLst>
              <a:ext uri="{FF2B5EF4-FFF2-40B4-BE49-F238E27FC236}">
                <a16:creationId xmlns:a16="http://schemas.microsoft.com/office/drawing/2014/main" id="{5E3A604B-EB25-42D2-4BC2-5B3125501F76}"/>
              </a:ext>
            </a:extLst>
          </p:cNvPr>
          <p:cNvSpPr txBox="1"/>
          <p:nvPr/>
        </p:nvSpPr>
        <p:spPr>
          <a:xfrm>
            <a:off x="3781135" y="2070171"/>
            <a:ext cx="2116469" cy="561692"/>
          </a:xfrm>
          <a:prstGeom prst="rect">
            <a:avLst/>
          </a:prstGeom>
          <a:noFill/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367" rtl="0" eaLnBrk="1" fontAlgn="ctr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Assess </a:t>
            </a:r>
            <a:br>
              <a:rPr kumimoji="0" lang="en-US" sz="20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</a:b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and plan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7F1864F3-741E-589B-2116-234397A0A4D8}"/>
              </a:ext>
            </a:extLst>
          </p:cNvPr>
          <p:cNvSpPr txBox="1">
            <a:spLocks/>
          </p:cNvSpPr>
          <p:nvPr/>
        </p:nvSpPr>
        <p:spPr>
          <a:xfrm>
            <a:off x="3781135" y="2699453"/>
            <a:ext cx="2373393" cy="4308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Segoe Sans Display" pitchFamily="2" charset="0"/>
              </a:rPr>
              <a:t>Prepare for moving forward with project and build a plan.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4C3B905-ADB2-8F56-32DC-D4311C058EE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3525474" y="4395128"/>
            <a:ext cx="2477066" cy="1162635"/>
          </a:xfrm>
          <a:prstGeom prst="roundRect">
            <a:avLst>
              <a:gd name="adj" fmla="val 5656"/>
            </a:avLst>
          </a:prstGeom>
          <a:gradFill>
            <a:gsLst>
              <a:gs pos="100000">
                <a:srgbClr val="96DB9E"/>
              </a:gs>
              <a:gs pos="0">
                <a:srgbClr val="D4EC8E"/>
              </a:gs>
            </a:gsLst>
            <a:lin ang="3000000" scaled="0"/>
          </a:gradFill>
          <a:ln>
            <a:noFill/>
            <a:headEnd type="none" w="med" len="med"/>
            <a:tailEnd type="none" w="med" len="med"/>
          </a:ln>
          <a:effectLst>
            <a:outerShdw blurRad="101600" dist="25400" dir="2700000" algn="tl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/>
        </p:spPr>
        <p:txBody>
          <a:bodyPr rot="0" spcFirstLastPara="0" vert="horz" wrap="square" lIns="27432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5084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/>
              </a:rPr>
              <a:t>Estimate project costs on Azure</a:t>
            </a:r>
          </a:p>
        </p:txBody>
      </p:sp>
      <p:sp>
        <p:nvSpPr>
          <p:cNvPr id="28" name="TextBox">
            <a:extLst>
              <a:ext uri="{FF2B5EF4-FFF2-40B4-BE49-F238E27FC236}">
                <a16:creationId xmlns:a16="http://schemas.microsoft.com/office/drawing/2014/main" id="{5A41C47F-146B-36B0-51AE-13DC5E2BA61E}"/>
              </a:ext>
            </a:extLst>
          </p:cNvPr>
          <p:cNvSpPr txBox="1"/>
          <p:nvPr/>
        </p:nvSpPr>
        <p:spPr>
          <a:xfrm>
            <a:off x="6458882" y="2070171"/>
            <a:ext cx="2116469" cy="284693"/>
          </a:xfrm>
          <a:prstGeom prst="rect">
            <a:avLst/>
          </a:prstGeom>
          <a:noFill/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367" rtl="0" eaLnBrk="1" fontAlgn="ctr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Deploy</a:t>
            </a:r>
          </a:p>
        </p:txBody>
      </p:sp>
      <p:sp>
        <p:nvSpPr>
          <p:cNvPr id="29" name="Content Placeholder 10">
            <a:extLst>
              <a:ext uri="{FF2B5EF4-FFF2-40B4-BE49-F238E27FC236}">
                <a16:creationId xmlns:a16="http://schemas.microsoft.com/office/drawing/2014/main" id="{25C21810-2E69-13DB-C91B-D48835B29480}"/>
              </a:ext>
            </a:extLst>
          </p:cNvPr>
          <p:cNvSpPr txBox="1">
            <a:spLocks/>
          </p:cNvSpPr>
          <p:nvPr/>
        </p:nvSpPr>
        <p:spPr>
          <a:xfrm>
            <a:off x="6458882" y="2466466"/>
            <a:ext cx="1708377" cy="4308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Segoe Sans Display" pitchFamily="2" charset="0"/>
              </a:rPr>
              <a:t>Set up the platform for success.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DF698EB-8E4C-BD13-CBF8-45AE7BD621D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6213151" y="4395128"/>
            <a:ext cx="2477066" cy="1162635"/>
          </a:xfrm>
          <a:prstGeom prst="roundRect">
            <a:avLst>
              <a:gd name="adj" fmla="val 5656"/>
            </a:avLst>
          </a:prstGeom>
          <a:gradFill>
            <a:gsLst>
              <a:gs pos="100000">
                <a:srgbClr val="FFC993"/>
              </a:gs>
              <a:gs pos="0">
                <a:srgbClr val="FFE399"/>
              </a:gs>
            </a:gsLst>
            <a:lin ang="3000000" scaled="0"/>
          </a:gradFill>
          <a:ln>
            <a:noFill/>
            <a:headEnd type="none" w="med" len="med"/>
            <a:tailEnd type="none" w="med" len="med"/>
          </a:ln>
          <a:effectLst>
            <a:outerShdw blurRad="101600" dist="25400" dir="2700000" algn="tl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/>
        </p:spPr>
        <p:txBody>
          <a:bodyPr rot="0" spcFirstLastPara="0" vert="horz" wrap="square" lIns="27432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5084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/>
              </a:rPr>
              <a:t>Budget for specific Azure services</a:t>
            </a:r>
          </a:p>
        </p:txBody>
      </p:sp>
      <p:sp>
        <p:nvSpPr>
          <p:cNvPr id="31" name="TextBox">
            <a:extLst>
              <a:ext uri="{FF2B5EF4-FFF2-40B4-BE49-F238E27FC236}">
                <a16:creationId xmlns:a16="http://schemas.microsoft.com/office/drawing/2014/main" id="{BB8D3487-E59B-91F0-FF40-CCF46779D8B3}"/>
              </a:ext>
            </a:extLst>
          </p:cNvPr>
          <p:cNvSpPr txBox="1"/>
          <p:nvPr/>
        </p:nvSpPr>
        <p:spPr>
          <a:xfrm>
            <a:off x="9145330" y="2070171"/>
            <a:ext cx="2116469" cy="561692"/>
          </a:xfrm>
          <a:prstGeom prst="rect">
            <a:avLst/>
          </a:prstGeom>
          <a:noFill/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367" rtl="0" eaLnBrk="1" fontAlgn="ctr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Manage </a:t>
            </a:r>
            <a:br>
              <a:rPr kumimoji="0" lang="en-US" sz="20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</a:b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and optimize</a:t>
            </a:r>
          </a:p>
        </p:txBody>
      </p:sp>
      <p:sp>
        <p:nvSpPr>
          <p:cNvPr id="32" name="Content Placeholder 10">
            <a:extLst>
              <a:ext uri="{FF2B5EF4-FFF2-40B4-BE49-F238E27FC236}">
                <a16:creationId xmlns:a16="http://schemas.microsoft.com/office/drawing/2014/main" id="{81A4971F-CA54-CD0F-81F4-62900CBEC30D}"/>
              </a:ext>
            </a:extLst>
          </p:cNvPr>
          <p:cNvSpPr txBox="1">
            <a:spLocks/>
          </p:cNvSpPr>
          <p:nvPr/>
        </p:nvSpPr>
        <p:spPr>
          <a:xfrm>
            <a:off x="9145330" y="2699453"/>
            <a:ext cx="2116469" cy="4308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Segoe Sans Display" pitchFamily="2" charset="0"/>
              </a:rPr>
              <a:t>Establish management and optimization excellence.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652179A-DBA4-B89B-2FEF-16BD331572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8899599" y="4395128"/>
            <a:ext cx="2477066" cy="1162635"/>
          </a:xfrm>
          <a:prstGeom prst="roundRect">
            <a:avLst>
              <a:gd name="adj" fmla="val 5656"/>
            </a:avLst>
          </a:prstGeom>
          <a:gradFill>
            <a:gsLst>
              <a:gs pos="100000">
                <a:srgbClr val="B6B4EB"/>
              </a:gs>
              <a:gs pos="31000">
                <a:schemeClr val="accent1">
                  <a:lumMod val="40000"/>
                  <a:lumOff val="60000"/>
                </a:schemeClr>
              </a:gs>
            </a:gsLst>
            <a:lin ang="3000000" scaled="0"/>
          </a:gradFill>
          <a:ln>
            <a:noFill/>
            <a:headEnd type="none" w="med" len="med"/>
            <a:tailEnd type="none" w="med" len="med"/>
          </a:ln>
          <a:effectLst>
            <a:outerShdw blurRad="101600" dist="25400" dir="2700000" algn="tl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/>
        </p:spPr>
        <p:txBody>
          <a:bodyPr rot="0" spcFirstLastPara="0" vert="horz" wrap="square" lIns="27432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5084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/>
              </a:rPr>
              <a:t>Optimize spend for Azure workloads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B4CA28F-83F7-AFD5-CE6D-7B7120242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46574" y="2230835"/>
            <a:ext cx="91440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rgbClr val="2DA5FF"/>
                </a:gs>
                <a:gs pos="100000">
                  <a:srgbClr val="D59ED7"/>
                </a:gs>
              </a:gsLst>
              <a:lin ang="10800000" scaled="0"/>
              <a:tileRect/>
            </a:gradFill>
            <a:headEnd type="none" w="lg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35B516A-4A11-BBA4-CCB5-A86A0A563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34239" y="2230835"/>
            <a:ext cx="91440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rgbClr val="2DA5FF"/>
                </a:gs>
                <a:gs pos="100000">
                  <a:srgbClr val="D59ED7"/>
                </a:gs>
              </a:gsLst>
              <a:lin ang="10800000" scaled="0"/>
              <a:tileRect/>
            </a:gradFill>
            <a:headEnd type="none" w="lg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899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07407E-6 L -3.33333E-6 0.04352 " pathEditMode="relative" rAng="0" ptsTypes="AA">
                                      <p:cBhvr>
                                        <p:cTn id="12" dur="6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7037E-7 L -4.16667E-6 0.04352 " pathEditMode="relative" rAng="0" ptsTypes="AA">
                                      <p:cBhvr>
                                        <p:cTn id="17" dur="6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5115 L -3.95833E-6 -4.81481E-6 " pathEditMode="relative" rAng="0" ptsTypes="AA">
                                      <p:cBhvr>
                                        <p:cTn id="22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4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0.05115 L -2.5E-6 -4.44444E-6 " pathEditMode="relative" rAng="0" ptsTypes="AA">
                                      <p:cBhvr>
                                        <p:cTn id="27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46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6 -1.48148E-6 L -3.33333E-6 -1.48148E-6 " pathEditMode="relative" rAng="0" ptsTypes="AA">
                                      <p:cBhvr>
                                        <p:cTn id="32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7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E-6 -4.07407E-6 L 5E-6 0.04352 " pathEditMode="relative" rAng="0" ptsTypes="AA">
                                      <p:cBhvr>
                                        <p:cTn id="37" dur="6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3.7037E-7 L -4.16667E-6 0.04352 " pathEditMode="relative" rAng="0" ptsTypes="AA">
                                      <p:cBhvr>
                                        <p:cTn id="42" dur="6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-0.05115 L 4.79167E-6 -4.81481E-6 " pathEditMode="relative" rAng="0" ptsTypes="AA">
                                      <p:cBhvr>
                                        <p:cTn id="47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4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-0.05115 L 4.79167E-6 -4.44444E-6 " pathEditMode="relative" rAng="0" ptsTypes="AA">
                                      <p:cBhvr>
                                        <p:cTn id="52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46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099 -1.48148E-6 L 3.95833E-6 -1.48148E-6 " pathEditMode="relative" rAng="0" ptsTypes="AA">
                                      <p:cBhvr>
                                        <p:cTn id="57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9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16667E-6 3.7037E-7 L -4.16667E-6 0.04352 " pathEditMode="relative" rAng="0" ptsTypes="AA">
                                      <p:cBhvr>
                                        <p:cTn id="62" dur="6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7 -2.22222E-6 L 2.08333E-7 0.04352 " pathEditMode="relative" rAng="0" ptsTypes="AA">
                                      <p:cBhvr>
                                        <p:cTn id="67" dur="6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63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099 -1.48148E-6 L 1.25E-6 -1.48148E-6 " pathEditMode="relative" rAng="0" ptsTypes="AA">
                                      <p:cBhvr>
                                        <p:cTn id="72" dur="6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9" y="0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-0.05115 L 6.25E-7 -4.81481E-6 " pathEditMode="relative" rAng="0" ptsTypes="AA">
                                      <p:cBhvr>
                                        <p:cTn id="77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46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-0.05115 L 2.08333E-6 -4.44444E-6 " pathEditMode="relative" rAng="0" ptsTypes="AA">
                                      <p:cBhvr>
                                        <p:cTn id="82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46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16667E-6 3.7037E-7 L -4.16667E-6 0.04352 " pathEditMode="relative" rAng="0" ptsTypes="AA">
                                      <p:cBhvr>
                                        <p:cTn id="87" dur="6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16667E-6 3.7037E-7 L -4.16667E-6 0.04352 " pathEditMode="relative" rAng="0" ptsTypes="AA">
                                      <p:cBhvr>
                                        <p:cTn id="92" dur="6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42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8.33333E-7 -0.05115 L 8.33333E-7 -4.81481E-6 " pathEditMode="relative" rAng="0" ptsTypes="AA">
                                      <p:cBhvr>
                                        <p:cTn id="97" dur="6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46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16667E-7 -0.05115 L -4.16667E-7 -4.44444E-6 " pathEditMode="relative" rAng="0" ptsTypes="AA">
                                      <p:cBhvr>
                                        <p:cTn id="102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46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4 0.03148 L 6.25E-7 -1.48148E-6 " pathEditMode="relative" rAng="0" ptsTypes="AA">
                                      <p:cBhvr>
                                        <p:cTn id="10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-1574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3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224 -0.05046 L -6.25E-7 7.40741E-7 " pathEditMode="relative" rAng="0" ptsTypes="AA">
                                      <p:cBhvr>
                                        <p:cTn id="1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2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12" grpId="0"/>
      <p:bldP spid="12" grpId="1"/>
      <p:bldP spid="13" grpId="0"/>
      <p:bldP spid="13" grpId="1"/>
      <p:bldP spid="7" grpId="0" animBg="1"/>
      <p:bldP spid="22" grpId="0" animBg="1"/>
      <p:bldP spid="22" grpId="1" animBg="1"/>
      <p:bldP spid="19" grpId="0"/>
      <p:bldP spid="19" grpId="1"/>
      <p:bldP spid="20" grpId="0"/>
      <p:bldP spid="20" grpId="1"/>
      <p:bldP spid="27" grpId="0" animBg="1"/>
      <p:bldP spid="27" grpId="1" animBg="1"/>
      <p:bldP spid="28" grpId="0"/>
      <p:bldP spid="28" grpId="1"/>
      <p:bldP spid="29" grpId="0"/>
      <p:bldP spid="29" grpId="1"/>
      <p:bldP spid="30" grpId="0" animBg="1"/>
      <p:bldP spid="30" grpId="1" animBg="1"/>
      <p:bldP spid="31" grpId="0"/>
      <p:bldP spid="31" grpId="1"/>
      <p:bldP spid="32" grpId="0"/>
      <p:bldP spid="32" grpId="1"/>
      <p:bldP spid="33" grpId="0" animBg="1"/>
      <p:bldP spid="33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84E99-AD8F-0C0A-963F-8E94F5CAC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32237" cy="492443"/>
          </a:xfrm>
        </p:spPr>
        <p:txBody>
          <a:bodyPr/>
          <a:lstStyle/>
          <a:p>
            <a:r>
              <a:rPr lang="en-US" sz="3200" dirty="0">
                <a:ea typeface="+mj-lt"/>
                <a:cs typeface="+mj-lt"/>
              </a:rPr>
              <a:t>Calculate costs of Azure products/services</a:t>
            </a:r>
            <a:endParaRPr lang="en-US" sz="3200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59A38FE-B07A-EE31-6419-1DB8D5007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19333" y="1990103"/>
            <a:ext cx="3374381" cy="3927583"/>
          </a:xfrm>
          <a:prstGeom prst="roundRect">
            <a:avLst>
              <a:gd name="adj" fmla="val 3377"/>
            </a:avLst>
          </a:prstGeom>
          <a:gradFill>
            <a:gsLst>
              <a:gs pos="100000">
                <a:schemeClr val="accent1">
                  <a:alpha val="98000"/>
                </a:schemeClr>
              </a:gs>
              <a:gs pos="9000">
                <a:srgbClr val="D59ED7">
                  <a:alpha val="45000"/>
                </a:srgbClr>
              </a:gs>
            </a:gsLst>
            <a:lin ang="54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ABE05B3-1D19-4B2A-6FD4-9289DCAB2B5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566933" y="1837703"/>
            <a:ext cx="3374381" cy="3927583"/>
          </a:xfrm>
          <a:prstGeom prst="roundRect">
            <a:avLst>
              <a:gd name="adj" fmla="val 3836"/>
            </a:avLst>
          </a:prstGeom>
          <a:solidFill>
            <a:srgbClr val="FFFFFF">
              <a:alpha val="75000"/>
            </a:srgbClr>
          </a:solidFill>
          <a:ln>
            <a:noFill/>
            <a:headEnd type="none" w="med" len="med"/>
            <a:tailEnd type="none" w="med" len="med"/>
          </a:ln>
          <a:effectLst>
            <a:outerShdw blurRad="254000" algn="ctr" rotWithShape="0">
              <a:srgbClr val="FFFFFF">
                <a:alpha val="50000"/>
              </a:srgb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8288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-20" normalizeH="0" baseline="0" noProof="0">
                <a:ln>
                  <a:noFill/>
                </a:ln>
                <a:gradFill>
                  <a:gsLst>
                    <a:gs pos="0">
                      <a:srgbClr val="C03BC4"/>
                    </a:gs>
                    <a:gs pos="48300">
                      <a:srgbClr val="6358CC"/>
                    </a:gs>
                    <a:gs pos="100000">
                      <a:srgbClr val="0078D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Azure Hybrid Benefit</a:t>
            </a:r>
            <a:endParaRPr kumimoji="0" lang="en-US" sz="1800" b="0" i="0" u="none" strike="noStrike" kern="100" cap="none" spc="-20" normalizeH="0" baseline="0" noProof="0">
              <a:ln>
                <a:noFill/>
              </a:ln>
              <a:gradFill>
                <a:gsLst>
                  <a:gs pos="0">
                    <a:srgbClr val="C03BC4"/>
                  </a:gs>
                  <a:gs pos="48300">
                    <a:srgbClr val="6358CC"/>
                  </a:gs>
                  <a:gs pos="100000">
                    <a:srgbClr val="0078D4"/>
                  </a:gs>
                </a:gsLst>
                <a:lin ang="3000000" scaled="0"/>
              </a:gradFill>
              <a:effectLst/>
              <a:uLnTx/>
              <a:uFillTx/>
              <a:latin typeface="Segoe Sans Tex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 panose="020F0502020204030204" pitchFamily="34" charset="0"/>
                <a:cs typeface="Arial"/>
              </a:rPr>
              <a:t>Save up to 85% over the standard pay as you go rate when leveraging WS and SQL Server licenses with AHB</a:t>
            </a:r>
            <a:r>
              <a:rPr kumimoji="0" lang="en-US" sz="12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1</a:t>
            </a: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 panose="020F0502020204030204" pitchFamily="34" charset="0"/>
                <a:cs typeface="Arial"/>
              </a:rPr>
              <a:t>.</a:t>
            </a:r>
          </a:p>
          <a:p>
            <a:pPr marL="406400" marR="0" lvl="0" indent="-22352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/>
              </a:rPr>
              <a:t>By applying existing Windows Server or SQL Server licenses to Azure Hybrid Benefit you can achieve cost savings while optimizing your hybrid environment </a:t>
            </a:r>
          </a:p>
          <a:p>
            <a:pPr marL="406400" marR="0" lvl="0" indent="-22352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/>
              </a:rPr>
              <a:t>Use Azure services and on-prem licenses simultaneously to modernize and manage while migrating to the cloud </a:t>
            </a:r>
            <a:endParaRPr kumimoji="0" lang="en-US" sz="1100" b="0" i="0" u="none" strike="noStrike" kern="1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Sans Tex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06400" marR="0" lvl="0" indent="-22352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/>
              </a:rPr>
              <a:t>Leverage your BYOS Suse and RedHat Linux rights to avoid redeployment or reboot downtime when enabling AHB</a:t>
            </a:r>
            <a:r>
              <a:rPr kumimoji="0" lang="en-US" sz="11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2</a:t>
            </a:r>
            <a:endParaRPr kumimoji="0" lang="en-US" sz="1100" b="0" i="0" u="none" strike="noStrike" kern="1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Sans Text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100AB56-6430-A3E8-3958-5FC3B79A7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048045" y="1553404"/>
            <a:ext cx="774698" cy="774698"/>
            <a:chOff x="5172615" y="2785931"/>
            <a:chExt cx="2595487" cy="2595487"/>
          </a:xfrm>
          <a:effectLst>
            <a:outerShdw blurRad="203200" dist="38100" dir="2700000" algn="tl" rotWithShape="0">
              <a:prstClr val="black">
                <a:alpha val="35000"/>
              </a:prstClr>
            </a:outerShdw>
          </a:effectLst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3FA97D3-1B68-7BA6-BB8B-A13BBF9C3F7F}"/>
                </a:ext>
              </a:extLst>
            </p:cNvPr>
            <p:cNvSpPr/>
            <p:nvPr/>
          </p:nvSpPr>
          <p:spPr bwMode="auto">
            <a:xfrm>
              <a:off x="5172615" y="2785931"/>
              <a:ext cx="2595487" cy="2595487"/>
            </a:xfrm>
            <a:prstGeom prst="ellipse">
              <a:avLst/>
            </a:prstGeom>
            <a:gradFill>
              <a:gsLst>
                <a:gs pos="14000">
                  <a:srgbClr val="5FA0EF"/>
                </a:gs>
                <a:gs pos="61000">
                  <a:srgbClr val="8661C5"/>
                </a:gs>
                <a:gs pos="100000">
                  <a:srgbClr val="C03BC4"/>
                </a:gs>
              </a:gsLst>
              <a:lin ang="2700044" scaled="1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4232AE4-5161-7E2D-974F-0371BA863C7C}"/>
                </a:ext>
              </a:extLst>
            </p:cNvPr>
            <p:cNvGrpSpPr/>
            <p:nvPr/>
          </p:nvGrpSpPr>
          <p:grpSpPr>
            <a:xfrm>
              <a:off x="5925312" y="3400414"/>
              <a:ext cx="1154659" cy="1676775"/>
              <a:chOff x="5866502" y="3064820"/>
              <a:chExt cx="1716592" cy="2492804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A0A559D7-FA27-48FF-B2B1-404DE499BAC3}"/>
                  </a:ext>
                </a:extLst>
              </p:cNvPr>
              <p:cNvSpPr/>
              <p:nvPr/>
            </p:nvSpPr>
            <p:spPr>
              <a:xfrm>
                <a:off x="5866502" y="3064820"/>
                <a:ext cx="1512966" cy="1923672"/>
              </a:xfrm>
              <a:custGeom>
                <a:avLst/>
                <a:gdLst>
                  <a:gd name="connsiteX0" fmla="*/ 1237394 w 1512966"/>
                  <a:gd name="connsiteY0" fmla="*/ 1923673 h 1923672"/>
                  <a:gd name="connsiteX1" fmla="*/ 0 w 1512966"/>
                  <a:gd name="connsiteY1" fmla="*/ 1923673 h 1923672"/>
                  <a:gd name="connsiteX2" fmla="*/ 0 w 1512966"/>
                  <a:gd name="connsiteY2" fmla="*/ 0 h 1923672"/>
                  <a:gd name="connsiteX3" fmla="*/ 1512967 w 1512966"/>
                  <a:gd name="connsiteY3" fmla="*/ 0 h 1923672"/>
                  <a:gd name="connsiteX4" fmla="*/ 1512967 w 1512966"/>
                  <a:gd name="connsiteY4" fmla="*/ 1668046 h 1923672"/>
                  <a:gd name="connsiteX5" fmla="*/ 1237394 w 1512966"/>
                  <a:gd name="connsiteY5" fmla="*/ 1923673 h 192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12966" h="1923672">
                    <a:moveTo>
                      <a:pt x="1237394" y="1923673"/>
                    </a:moveTo>
                    <a:lnTo>
                      <a:pt x="0" y="1923673"/>
                    </a:lnTo>
                    <a:lnTo>
                      <a:pt x="0" y="0"/>
                    </a:lnTo>
                    <a:lnTo>
                      <a:pt x="1512967" y="0"/>
                    </a:lnTo>
                    <a:lnTo>
                      <a:pt x="1512967" y="1668046"/>
                    </a:lnTo>
                    <a:lnTo>
                      <a:pt x="1237394" y="1923673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"/>
                  <a:ea typeface="+mn-ea"/>
                  <a:cs typeface="+mn-cs"/>
                </a:endParaRPr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6A0DB362-ADFC-5B22-90C2-8D9CD662C37D}"/>
                  </a:ext>
                </a:extLst>
              </p:cNvPr>
              <p:cNvGrpSpPr/>
              <p:nvPr/>
            </p:nvGrpSpPr>
            <p:grpSpPr>
              <a:xfrm>
                <a:off x="6131442" y="3355058"/>
                <a:ext cx="969144" cy="617335"/>
                <a:chOff x="6098853" y="3397729"/>
                <a:chExt cx="770314" cy="569067"/>
              </a:xfrm>
            </p:grpSpPr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084F475E-F3A5-02FA-EB68-C1C66890526E}"/>
                    </a:ext>
                  </a:extLst>
                </p:cNvPr>
                <p:cNvSpPr/>
                <p:nvPr/>
              </p:nvSpPr>
              <p:spPr>
                <a:xfrm flipV="1">
                  <a:off x="6098853" y="3659403"/>
                  <a:ext cx="770314" cy="45719"/>
                </a:xfrm>
                <a:custGeom>
                  <a:avLst/>
                  <a:gdLst>
                    <a:gd name="connsiteX0" fmla="*/ 0 w 1005168"/>
                    <a:gd name="connsiteY0" fmla="*/ 0 h 3141"/>
                    <a:gd name="connsiteX1" fmla="*/ 1005168 w 1005168"/>
                    <a:gd name="connsiteY1" fmla="*/ 0 h 3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5168" h="3141">
                      <a:moveTo>
                        <a:pt x="0" y="0"/>
                      </a:moveTo>
                      <a:lnTo>
                        <a:pt x="1005168" y="0"/>
                      </a:lnTo>
                    </a:path>
                  </a:pathLst>
                </a:custGeom>
                <a:ln w="28575" cap="rnd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65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Sans Text"/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7282FC26-58DE-8DCF-8408-81CC863A1499}"/>
                    </a:ext>
                  </a:extLst>
                </p:cNvPr>
                <p:cNvSpPr/>
                <p:nvPr/>
              </p:nvSpPr>
              <p:spPr>
                <a:xfrm flipV="1">
                  <a:off x="6098853" y="3397729"/>
                  <a:ext cx="770314" cy="45719"/>
                </a:xfrm>
                <a:custGeom>
                  <a:avLst/>
                  <a:gdLst>
                    <a:gd name="connsiteX0" fmla="*/ 0 w 1005168"/>
                    <a:gd name="connsiteY0" fmla="*/ 0 h 3141"/>
                    <a:gd name="connsiteX1" fmla="*/ 1005168 w 1005168"/>
                    <a:gd name="connsiteY1" fmla="*/ 0 h 3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5168" h="3141">
                      <a:moveTo>
                        <a:pt x="0" y="0"/>
                      </a:moveTo>
                      <a:lnTo>
                        <a:pt x="1005168" y="0"/>
                      </a:lnTo>
                    </a:path>
                  </a:pathLst>
                </a:custGeom>
                <a:ln w="28575" cap="rnd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65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Sans Text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1056E929-2881-4AB0-817D-4EED5CF613BD}"/>
                    </a:ext>
                  </a:extLst>
                </p:cNvPr>
                <p:cNvSpPr/>
                <p:nvPr/>
              </p:nvSpPr>
              <p:spPr>
                <a:xfrm flipV="1">
                  <a:off x="6098853" y="3921077"/>
                  <a:ext cx="770314" cy="45719"/>
                </a:xfrm>
                <a:custGeom>
                  <a:avLst/>
                  <a:gdLst>
                    <a:gd name="connsiteX0" fmla="*/ 0 w 1005168"/>
                    <a:gd name="connsiteY0" fmla="*/ 0 h 3141"/>
                    <a:gd name="connsiteX1" fmla="*/ 1005168 w 1005168"/>
                    <a:gd name="connsiteY1" fmla="*/ 0 h 3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5168" h="3141">
                      <a:moveTo>
                        <a:pt x="0" y="0"/>
                      </a:moveTo>
                      <a:lnTo>
                        <a:pt x="1005168" y="0"/>
                      </a:lnTo>
                    </a:path>
                  </a:pathLst>
                </a:custGeom>
                <a:ln w="28575" cap="rnd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65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Sans Tex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id="{615506B9-8B25-0C37-2870-44C6A467717F}"/>
                  </a:ext>
                </a:extLst>
              </p:cNvPr>
              <p:cNvSpPr/>
              <p:nvPr/>
            </p:nvSpPr>
            <p:spPr bwMode="auto">
              <a:xfrm rot="16200000">
                <a:off x="6769824" y="4960205"/>
                <a:ext cx="761749" cy="433089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Sans Tex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71DEF42-3281-6607-E114-3FBFEDCD0B0A}"/>
                  </a:ext>
                </a:extLst>
              </p:cNvPr>
              <p:cNvSpPr/>
              <p:nvPr/>
            </p:nvSpPr>
            <p:spPr>
              <a:xfrm>
                <a:off x="6718302" y="4249990"/>
                <a:ext cx="864792" cy="864792"/>
              </a:xfrm>
              <a:custGeom>
                <a:avLst/>
                <a:gdLst>
                  <a:gd name="connsiteX0" fmla="*/ 864793 w 864792"/>
                  <a:gd name="connsiteY0" fmla="*/ 432396 h 864792"/>
                  <a:gd name="connsiteX1" fmla="*/ 432396 w 864792"/>
                  <a:gd name="connsiteY1" fmla="*/ 864793 h 864792"/>
                  <a:gd name="connsiteX2" fmla="*/ 0 w 864792"/>
                  <a:gd name="connsiteY2" fmla="*/ 432396 h 864792"/>
                  <a:gd name="connsiteX3" fmla="*/ 432396 w 864792"/>
                  <a:gd name="connsiteY3" fmla="*/ 0 h 864792"/>
                  <a:gd name="connsiteX4" fmla="*/ 864793 w 864792"/>
                  <a:gd name="connsiteY4" fmla="*/ 432396 h 864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4792" h="864792">
                    <a:moveTo>
                      <a:pt x="864793" y="432396"/>
                    </a:moveTo>
                    <a:cubicBezTo>
                      <a:pt x="864793" y="671202"/>
                      <a:pt x="671202" y="864793"/>
                      <a:pt x="432396" y="864793"/>
                    </a:cubicBezTo>
                    <a:cubicBezTo>
                      <a:pt x="193590" y="864793"/>
                      <a:pt x="0" y="671202"/>
                      <a:pt x="0" y="432396"/>
                    </a:cubicBezTo>
                    <a:cubicBezTo>
                      <a:pt x="0" y="193590"/>
                      <a:pt x="193590" y="0"/>
                      <a:pt x="432396" y="0"/>
                    </a:cubicBezTo>
                    <a:cubicBezTo>
                      <a:pt x="671202" y="0"/>
                      <a:pt x="864793" y="193590"/>
                      <a:pt x="864793" y="4323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D144AD46-3E34-210A-C8F6-E5B7979D05C3}"/>
                  </a:ext>
                </a:extLst>
              </p:cNvPr>
              <p:cNvSpPr/>
              <p:nvPr/>
            </p:nvSpPr>
            <p:spPr>
              <a:xfrm>
                <a:off x="6937514" y="4542438"/>
                <a:ext cx="420125" cy="317871"/>
              </a:xfrm>
              <a:custGeom>
                <a:avLst/>
                <a:gdLst>
                  <a:gd name="connsiteX0" fmla="*/ 420126 w 420125"/>
                  <a:gd name="connsiteY0" fmla="*/ 0 h 317871"/>
                  <a:gd name="connsiteX1" fmla="*/ 156062 w 420125"/>
                  <a:gd name="connsiteY1" fmla="*/ 317871 h 317871"/>
                  <a:gd name="connsiteX2" fmla="*/ 0 w 420125"/>
                  <a:gd name="connsiteY2" fmla="*/ 158918 h 317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0125" h="317871">
                    <a:moveTo>
                      <a:pt x="420126" y="0"/>
                    </a:moveTo>
                    <a:lnTo>
                      <a:pt x="156062" y="317871"/>
                    </a:lnTo>
                    <a:lnTo>
                      <a:pt x="0" y="158918"/>
                    </a:lnTo>
                  </a:path>
                </a:pathLst>
              </a:custGeom>
              <a:solidFill>
                <a:schemeClr val="bg1"/>
              </a:solidFill>
              <a:ln w="28575" cap="flat">
                <a:solidFill>
                  <a:srgbClr val="8C5DC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"/>
                  <a:ea typeface="+mn-ea"/>
                  <a:cs typeface="+mn-cs"/>
                </a:endParaRPr>
              </a:p>
            </p:txBody>
          </p:sp>
        </p:grp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DB8E89-1423-E15C-444B-864388829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4478462" y="1980643"/>
            <a:ext cx="3374381" cy="3927583"/>
          </a:xfrm>
          <a:prstGeom prst="roundRect">
            <a:avLst>
              <a:gd name="adj" fmla="val 3377"/>
            </a:avLst>
          </a:prstGeom>
          <a:gradFill>
            <a:gsLst>
              <a:gs pos="100000">
                <a:schemeClr val="accent1">
                  <a:alpha val="98000"/>
                </a:schemeClr>
              </a:gs>
              <a:gs pos="9000">
                <a:srgbClr val="D59ED7">
                  <a:alpha val="45000"/>
                </a:srgbClr>
              </a:gs>
            </a:gsLst>
            <a:lin ang="54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1CE3706-7011-C939-B164-8327778EB4A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4326062" y="1828243"/>
            <a:ext cx="3374381" cy="3927583"/>
          </a:xfrm>
          <a:prstGeom prst="roundRect">
            <a:avLst>
              <a:gd name="adj" fmla="val 3836"/>
            </a:avLst>
          </a:prstGeom>
          <a:solidFill>
            <a:srgbClr val="FFFFFF">
              <a:alpha val="75000"/>
            </a:srgbClr>
          </a:solidFill>
          <a:ln>
            <a:noFill/>
            <a:headEnd type="none" w="med" len="med"/>
            <a:tailEnd type="none" w="med" len="med"/>
          </a:ln>
          <a:effectLst>
            <a:outerShdw blurRad="254000" algn="ctr" rotWithShape="0">
              <a:srgbClr val="FFFFFF">
                <a:alpha val="50000"/>
              </a:srgb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82880" rIns="27432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C03BC4"/>
                    </a:gs>
                    <a:gs pos="48300">
                      <a:srgbClr val="6358CC"/>
                    </a:gs>
                    <a:gs pos="100000">
                      <a:srgbClr val="0078D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Azure reservations</a:t>
            </a:r>
            <a:endParaRPr kumimoji="0" lang="en-US" sz="18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Sans Tex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 panose="020F0502020204030204" pitchFamily="34" charset="0"/>
                <a:cs typeface="Arial"/>
              </a:rPr>
              <a:t>Save up to 72% compared to pay-as-you-go prices with Azure Reserved VM Instance</a:t>
            </a:r>
            <a:r>
              <a:rPr kumimoji="0" lang="en-US" sz="12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3</a:t>
            </a:r>
          </a:p>
          <a:p>
            <a:pPr marL="406400" marR="0" lvl="0" indent="-22352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/>
              </a:rPr>
              <a:t>Lower your total cost of ownership by combining Azure Reserved VM Instances rates with a pay-as-you-go subscription to manage costs across predictable and variable workloads.</a:t>
            </a:r>
          </a:p>
          <a:p>
            <a:pPr marL="406400" marR="0" lvl="0" indent="-22352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/>
              </a:rPr>
              <a:t>Utilize for stable, predictable workloads with no planned changes.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A7669C6-BFCD-4BB6-6511-7EAD42D029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774558" y="1553403"/>
            <a:ext cx="784184" cy="784184"/>
            <a:chOff x="8841084" y="112784"/>
            <a:chExt cx="2718477" cy="2718480"/>
          </a:xfrm>
          <a:effectLst>
            <a:outerShdw blurRad="203200" dist="38100" dir="2700000" algn="tl" rotWithShape="0">
              <a:prstClr val="black">
                <a:alpha val="35000"/>
              </a:prstClr>
            </a:outerShdw>
          </a:effectLst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28A1D1C-56A5-8DD7-574A-F7941B005E07}"/>
                </a:ext>
              </a:extLst>
            </p:cNvPr>
            <p:cNvSpPr/>
            <p:nvPr/>
          </p:nvSpPr>
          <p:spPr bwMode="auto">
            <a:xfrm>
              <a:off x="8841084" y="112784"/>
              <a:ext cx="2718477" cy="2718480"/>
            </a:xfrm>
            <a:prstGeom prst="ellipse">
              <a:avLst/>
            </a:prstGeom>
            <a:gradFill>
              <a:gsLst>
                <a:gs pos="3000">
                  <a:srgbClr val="FFE399"/>
                </a:gs>
                <a:gs pos="57000">
                  <a:srgbClr val="F5B47F">
                    <a:alpha val="87000"/>
                  </a:srgbClr>
                </a:gs>
                <a:gs pos="100000">
                  <a:srgbClr val="F09D7C"/>
                </a:gs>
              </a:gsLst>
              <a:lin ang="2700044" scaled="1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DAEDD236-2417-9C8D-A66D-3F214EC7D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205680" y="477382"/>
              <a:ext cx="1989286" cy="1989283"/>
            </a:xfrm>
            <a:prstGeom prst="rect">
              <a:avLst/>
            </a:prstGeom>
          </p:spPr>
        </p:pic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B7E8CC9-8169-B539-D2D3-8CFDF5112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237592" y="1980643"/>
            <a:ext cx="3374381" cy="3927583"/>
          </a:xfrm>
          <a:prstGeom prst="roundRect">
            <a:avLst>
              <a:gd name="adj" fmla="val 3377"/>
            </a:avLst>
          </a:prstGeom>
          <a:gradFill>
            <a:gsLst>
              <a:gs pos="100000">
                <a:schemeClr val="accent1">
                  <a:alpha val="98000"/>
                </a:schemeClr>
              </a:gs>
              <a:gs pos="9000">
                <a:srgbClr val="D59ED7">
                  <a:alpha val="45000"/>
                </a:srgbClr>
              </a:gs>
            </a:gsLst>
            <a:lin ang="54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9211990-A547-CF8B-A023-A8E5C54FF0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8085192" y="1828243"/>
            <a:ext cx="3374381" cy="3927583"/>
          </a:xfrm>
          <a:prstGeom prst="roundRect">
            <a:avLst>
              <a:gd name="adj" fmla="val 3836"/>
            </a:avLst>
          </a:prstGeom>
          <a:solidFill>
            <a:srgbClr val="FFFFFF">
              <a:alpha val="75000"/>
            </a:srgbClr>
          </a:solidFill>
          <a:ln>
            <a:noFill/>
            <a:headEnd type="none" w="med" len="med"/>
            <a:tailEnd type="none" w="med" len="med"/>
          </a:ln>
          <a:effectLst>
            <a:outerShdw blurRad="254000" algn="ctr" rotWithShape="0">
              <a:srgbClr val="FFFFFF">
                <a:alpha val="50000"/>
              </a:srgb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82880" rIns="27432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Azure savings plan 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for compute</a:t>
            </a:r>
            <a:endParaRPr kumimoji="0" lang="en-US" sz="18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Sans Tex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 panose="020F0502020204030204" pitchFamily="34" charset="0"/>
                <a:cs typeface="Arial" panose="020B0604020202020204" pitchFamily="34" charset="0"/>
              </a:rPr>
              <a:t>Save up to 65% compared to pay-as-you-go prices on select compute services</a:t>
            </a:r>
            <a:r>
              <a:rPr kumimoji="0" lang="en-US" sz="12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4</a:t>
            </a:r>
            <a:r>
              <a:rPr kumimoji="0" lang="en-US" sz="12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  <a:p>
            <a:pPr marL="395288" marR="0" lvl="0" indent="-212725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Save money across select compute services globally by committing to spend a fixed hourly amount for 1 or 3 years, unlocking lower prices until you reach your hourly commitment. </a:t>
            </a:r>
          </a:p>
          <a:p>
            <a:pPr marL="395288" marR="0" lvl="0" indent="-212725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Utilize for dynamic workloads while accommodating for planned or unplanned changes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E6DBF92-6D19-B288-0E87-3871E8E97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85021" y="1553403"/>
            <a:ext cx="773737" cy="773737"/>
            <a:chOff x="7759549" y="4343763"/>
            <a:chExt cx="2285637" cy="2285637"/>
          </a:xfrm>
          <a:effectLst>
            <a:outerShdw blurRad="203200" dist="38100" dir="2700000" algn="tl" rotWithShape="0">
              <a:prstClr val="black">
                <a:alpha val="35000"/>
              </a:prstClr>
            </a:outerShdw>
          </a:effectLst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DA5708D-AC83-E26E-5042-4A7209587EE3}"/>
                </a:ext>
              </a:extLst>
            </p:cNvPr>
            <p:cNvSpPr/>
            <p:nvPr/>
          </p:nvSpPr>
          <p:spPr bwMode="auto">
            <a:xfrm>
              <a:off x="7759549" y="4343763"/>
              <a:ext cx="2285637" cy="2285637"/>
            </a:xfrm>
            <a:prstGeom prst="ellipse">
              <a:avLst/>
            </a:prstGeom>
            <a:gradFill>
              <a:gsLst>
                <a:gs pos="14000">
                  <a:srgbClr val="C7E49E"/>
                </a:gs>
                <a:gs pos="53000">
                  <a:srgbClr val="A1D6A5"/>
                </a:gs>
                <a:gs pos="100000">
                  <a:srgbClr val="79C7AE"/>
                </a:gs>
              </a:gsLst>
              <a:lin ang="2700044" scaled="1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endParaRP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C83E6F8F-4664-5894-2276-142C0F633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092265" y="4673680"/>
              <a:ext cx="1672438" cy="1672438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3253C36-BD58-99CA-D4E2-8819AAE95F0A}"/>
              </a:ext>
            </a:extLst>
          </p:cNvPr>
          <p:cNvSpPr txBox="1"/>
          <p:nvPr/>
        </p:nvSpPr>
        <p:spPr>
          <a:xfrm>
            <a:off x="588264" y="1104569"/>
            <a:ext cx="4910540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/>
                <a:cs typeface="Arial"/>
              </a:rPr>
              <a:t>Strategic pricing offers</a:t>
            </a:r>
            <a:endParaRPr kumimoji="0" lang="en-US" sz="17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Sans Text Semibold"/>
              <a:ea typeface="+mn-ea"/>
              <a:cs typeface="Segoe Sans Text Semibold"/>
            </a:endParaRP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F8370FA6-CFAA-D082-252E-34071B568BE1}"/>
              </a:ext>
            </a:extLst>
          </p:cNvPr>
          <p:cNvSpPr txBox="1">
            <a:spLocks/>
          </p:cNvSpPr>
          <p:nvPr/>
        </p:nvSpPr>
        <p:spPr>
          <a:xfrm>
            <a:off x="566933" y="5951483"/>
            <a:ext cx="11679997" cy="64241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228029" indent="-228029" algn="l" defTabSz="912114" rtl="0" eaLnBrk="1" latinLnBrk="0" hangingPunct="1">
              <a:lnSpc>
                <a:spcPct val="90000"/>
              </a:lnSpc>
              <a:spcBef>
                <a:spcPts val="998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4086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0143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596200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2257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08314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4371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0428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76485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193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1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  <a:hlinkClick r:id="rId7"/>
              </a:rPr>
              <a:t>Azure Hybrid Benefit - Hybrid Cost Calculator | Microsoft Azure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+mn-cs"/>
            </a:endParaRPr>
          </a:p>
          <a:p>
            <a:pPr marL="0" marR="0" lvl="0" indent="0" algn="l" defTabSz="91193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2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Microsoft has conveniently negotiated this rights alongside the AHB right to migrate to Azure</a:t>
            </a:r>
            <a:endParaRPr kumimoji="0" lang="en-US" sz="800" b="0" i="0" u="none" strike="noStrike" kern="1200" cap="none" spc="0" normalizeH="0" baseline="30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Sans Text"/>
              <a:ea typeface="+mn-ea"/>
              <a:cs typeface="+mn-cs"/>
            </a:endParaRPr>
          </a:p>
          <a:p>
            <a:pPr marL="0" marR="0" lvl="0" indent="0" algn="l" defTabSz="91193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3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68DA"/>
                </a:solidFill>
                <a:effectLst/>
                <a:uLnTx/>
                <a:uFillTx/>
                <a:latin typeface="Segoe Sans Text"/>
                <a:ea typeface="+mn-ea"/>
                <a:cs typeface="+mn-c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Azure Reserved Virtual Machine Instances | Microsoft Azure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68DA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 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78D5"/>
              </a:solidFill>
              <a:effectLst/>
              <a:uLnTx/>
              <a:uFillTx/>
              <a:latin typeface="Segoe Sans Text"/>
              <a:ea typeface="+mn-ea"/>
              <a:cs typeface="+mn-cs"/>
            </a:endParaRPr>
          </a:p>
          <a:p>
            <a:pPr marL="0" marR="0" lvl="0" indent="0" algn="l" defTabSz="9119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4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78D5"/>
                </a:solidFill>
                <a:effectLst/>
                <a:uLnTx/>
                <a:uFillTx/>
                <a:latin typeface="Segoe Sans Text"/>
                <a:ea typeface="+mn-ea"/>
                <a:cs typeface="+mn-cs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Azure savings plan for compute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78D5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 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68DA"/>
              </a:solidFill>
              <a:effectLst/>
              <a:uLnTx/>
              <a:uFillTx/>
              <a:latin typeface="Segoe Sans Tex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52706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224 -0.05046 L 4.16667E-6 -4.07407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252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39 0.03148 L 4.16667E-6 3.7037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-157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224 -0.05047 L 8.33333E-7 4.81481E-6 " pathEditMode="relative" rAng="0" ptsTypes="AA">
                                      <p:cBhvr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252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4 0.03148 L 8.33333E-7 2.59259E-6 " pathEditMode="relative" rAng="0" ptsTypes="AA">
                                      <p:cBhvr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-1574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3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2239 -0.05047 L -2.5E-6 4.81481E-6 " pathEditMode="relative" rAng="0" ptsTypes="AA">
                                      <p:cBhvr>
                                        <p:cTn id="3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2523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4 0.03148 L -2.5E-6 2.59259E-6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-1574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6" grpId="0" animBg="1"/>
      <p:bldP spid="6" grpId="1" animBg="1"/>
      <p:bldP spid="7" grpId="0" animBg="1"/>
      <p:bldP spid="7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B7EBC87-2F9B-495D-9A6C-E309AF480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07768"/>
            <a:ext cx="6106451" cy="88639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spc="-60" noProof="0">
                <a:cs typeface="Segoe UI"/>
              </a:rPr>
              <a:t>Plan for known usage needs and realize instant savings</a:t>
            </a:r>
            <a:endParaRPr lang="en-US" sz="3200" spc="-60">
              <a:cs typeface="Segoe UI"/>
            </a:endParaRPr>
          </a:p>
        </p:txBody>
      </p:sp>
      <p:sp>
        <p:nvSpPr>
          <p:cNvPr id="1406" name="TextBox 1405">
            <a:extLst>
              <a:ext uri="{FF2B5EF4-FFF2-40B4-BE49-F238E27FC236}">
                <a16:creationId xmlns:a16="http://schemas.microsoft.com/office/drawing/2014/main" id="{FB7F8A21-A024-2ED3-5AAF-4EC820EEDD82}"/>
              </a:ext>
            </a:extLst>
          </p:cNvPr>
          <p:cNvSpPr txBox="1"/>
          <p:nvPr/>
        </p:nvSpPr>
        <p:spPr>
          <a:xfrm>
            <a:off x="502892" y="1540188"/>
            <a:ext cx="62557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2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Optimizing compute costs at scale | example </a:t>
            </a:r>
          </a:p>
        </p:txBody>
      </p:sp>
      <p:sp>
        <p:nvSpPr>
          <p:cNvPr id="1360" name="TextBox 1359">
            <a:extLst>
              <a:ext uri="{FF2B5EF4-FFF2-40B4-BE49-F238E27FC236}">
                <a16:creationId xmlns:a16="http://schemas.microsoft.com/office/drawing/2014/main" id="{FD3FE65D-1F8C-EEE5-2E22-EBACF20FC7BF}"/>
              </a:ext>
            </a:extLst>
          </p:cNvPr>
          <p:cNvSpPr txBox="1"/>
          <p:nvPr/>
        </p:nvSpPr>
        <p:spPr>
          <a:xfrm>
            <a:off x="588263" y="2187705"/>
            <a:ext cx="6409336" cy="1083245"/>
          </a:xfrm>
          <a:prstGeom prst="roundRect">
            <a:avLst>
              <a:gd name="adj" fmla="val 0"/>
            </a:avLst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R="0" lvl="0" indent="0" defTabSz="932742" fontAlgn="auto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Wingdings" panose="05000000000000000000" pitchFamily="2" charset="2"/>
              <a:buNone/>
              <a:tabLst/>
              <a:defRPr kern="0" spc="-49">
                <a:ln w="3175">
                  <a:noFill/>
                </a:ln>
                <a:gradFill>
                  <a:gsLst>
                    <a:gs pos="83000">
                      <a:srgbClr val="0078D3"/>
                    </a:gs>
                    <a:gs pos="100000">
                      <a:srgbClr val="0078D3"/>
                    </a:gs>
                  </a:gsLst>
                  <a:lin ang="5400000" scaled="1"/>
                </a:gradFill>
                <a:latin typeface="Segoe UI Semibold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 pitchFamily="34" charset="0"/>
              </a:rPr>
              <a:t>Your compute cost totals $1,000,000 billed on a pay-as-you-go basis.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 pitchFamily="34" charset="0"/>
              </a:rPr>
              <a:t>Your Windows Server cost totals $900,000 billed.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 pitchFamily="34" charset="0"/>
              </a:rPr>
              <a:t>By allocating spend to the appropriate savings options based on usage </a:t>
            </a:r>
            <a:b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 pitchFamily="34" charset="0"/>
              </a:rPr>
            </a:b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 pitchFamily="34" charset="0"/>
              </a:rPr>
              <a:t>needs, you can take your budget further.</a:t>
            </a:r>
          </a:p>
        </p:txBody>
      </p:sp>
      <p:sp>
        <p:nvSpPr>
          <p:cNvPr id="1363" name="TextBox 1362">
            <a:extLst>
              <a:ext uri="{FF2B5EF4-FFF2-40B4-BE49-F238E27FC236}">
                <a16:creationId xmlns:a16="http://schemas.microsoft.com/office/drawing/2014/main" id="{959179BA-73A9-2014-0602-DCE185ED5596}"/>
              </a:ext>
            </a:extLst>
          </p:cNvPr>
          <p:cNvSpPr txBox="1"/>
          <p:nvPr/>
        </p:nvSpPr>
        <p:spPr>
          <a:xfrm>
            <a:off x="607864" y="3492508"/>
            <a:ext cx="1280160" cy="1538021"/>
          </a:xfrm>
          <a:prstGeom prst="roundRect">
            <a:avLst>
              <a:gd name="adj" fmla="val 5987"/>
            </a:avLst>
          </a:prstGeom>
          <a:solidFill>
            <a:srgbClr val="FFFFFF">
              <a:alpha val="80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01600" dist="38100" dir="2700000" algn="tl" rotWithShape="0">
              <a:prstClr val="black">
                <a:alpha val="40000"/>
              </a:prstClr>
            </a:outerShdw>
            <a:softEdge rad="0"/>
          </a:effectLst>
        </p:spPr>
        <p:txBody>
          <a:bodyPr rot="0" spcFirstLastPara="0" vert="horz" wrap="square" lIns="72000" tIns="91440" rIns="72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1200" kern="0">
                <a:solidFill>
                  <a:srgbClr val="463668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Purchase reserved instances for your most stable </a:t>
            </a:r>
            <a:b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</a:b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resource needs.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Optimizes $300,000 costs to $150,000</a:t>
            </a:r>
          </a:p>
        </p:txBody>
      </p:sp>
      <p:sp>
        <p:nvSpPr>
          <p:cNvPr id="1368" name="TextBox 1367">
            <a:extLst>
              <a:ext uri="{FF2B5EF4-FFF2-40B4-BE49-F238E27FC236}">
                <a16:creationId xmlns:a16="http://schemas.microsoft.com/office/drawing/2014/main" id="{DAFCAB13-F9C4-1332-18F7-19FD3C85D9F1}"/>
              </a:ext>
            </a:extLst>
          </p:cNvPr>
          <p:cNvSpPr txBox="1"/>
          <p:nvPr/>
        </p:nvSpPr>
        <p:spPr>
          <a:xfrm>
            <a:off x="2357640" y="3492508"/>
            <a:ext cx="1280160" cy="1528835"/>
          </a:xfrm>
          <a:prstGeom prst="roundRect">
            <a:avLst>
              <a:gd name="adj" fmla="val 5987"/>
            </a:avLst>
          </a:prstGeom>
          <a:solidFill>
            <a:srgbClr val="FFFFFF">
              <a:alpha val="80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01600" dist="38100" dir="2700000" algn="tl" rotWithShape="0">
              <a:prstClr val="black">
                <a:alpha val="40000"/>
              </a:prstClr>
            </a:outerShdw>
            <a:softEdge rad="0"/>
          </a:effectLst>
        </p:spPr>
        <p:txBody>
          <a:bodyPr rot="0" spcFirstLastPara="0" vert="horz" wrap="square" lIns="72000" tIns="91440" rIns="72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1200" kern="0">
                <a:solidFill>
                  <a:srgbClr val="463668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Purchase an Azure savings plan for compute to cover your dynamic resource needs.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Optimizes $500,000 costs to $200,000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6A547A-1406-4925-8421-7550F38F90E5}"/>
              </a:ext>
            </a:extLst>
          </p:cNvPr>
          <p:cNvSpPr txBox="1"/>
          <p:nvPr/>
        </p:nvSpPr>
        <p:spPr>
          <a:xfrm>
            <a:off x="4107416" y="3492508"/>
            <a:ext cx="1280160" cy="1528835"/>
          </a:xfrm>
          <a:prstGeom prst="roundRect">
            <a:avLst>
              <a:gd name="adj" fmla="val 5987"/>
            </a:avLst>
          </a:prstGeom>
          <a:solidFill>
            <a:srgbClr val="FFFFFF">
              <a:alpha val="80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01600" dist="38100" dir="2700000" algn="tl" rotWithShape="0">
              <a:prstClr val="black">
                <a:alpha val="40000"/>
              </a:prstClr>
            </a:outerShdw>
            <a:softEdge rad="0"/>
          </a:effectLst>
        </p:spPr>
        <p:txBody>
          <a:bodyPr rot="0" spcFirstLastPara="0" vert="horz" wrap="square" lIns="72000" tIns="91440" rIns="72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1200" kern="0">
                <a:solidFill>
                  <a:srgbClr val="463668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Apply your existing Windows Server licenses to AHB to cover your Windows Server cost.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Reduces $900,000 costs to $0</a:t>
            </a:r>
          </a:p>
        </p:txBody>
      </p:sp>
      <p:sp>
        <p:nvSpPr>
          <p:cNvPr id="1374" name="TextBox 1373">
            <a:extLst>
              <a:ext uri="{FF2B5EF4-FFF2-40B4-BE49-F238E27FC236}">
                <a16:creationId xmlns:a16="http://schemas.microsoft.com/office/drawing/2014/main" id="{B111B162-816D-6D5E-ABAF-FD72B1BEF2C2}"/>
              </a:ext>
            </a:extLst>
          </p:cNvPr>
          <p:cNvSpPr txBox="1"/>
          <p:nvPr/>
        </p:nvSpPr>
        <p:spPr>
          <a:xfrm>
            <a:off x="5857193" y="3492508"/>
            <a:ext cx="1280160" cy="1538021"/>
          </a:xfrm>
          <a:prstGeom prst="roundRect">
            <a:avLst>
              <a:gd name="adj" fmla="val 5987"/>
            </a:avLst>
          </a:prstGeom>
          <a:solidFill>
            <a:srgbClr val="FFFFFF">
              <a:alpha val="80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01600" dist="38100" dir="2700000" algn="tl" rotWithShape="0">
              <a:prstClr val="black">
                <a:alpha val="40000"/>
              </a:prstClr>
            </a:outerShdw>
            <a:softEdge rad="0"/>
          </a:effectLst>
        </p:spPr>
        <p:txBody>
          <a:bodyPr rot="0" spcFirstLastPara="0" vert="horz" wrap="square" lIns="72000" tIns="91440" rIns="72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1200" kern="0">
                <a:solidFill>
                  <a:srgbClr val="463668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Continue paying only for what you use for your most inconsistent resource needs.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C03BC4">
                    <a:lumMod val="50000"/>
                  </a:srgbClr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No commitment required.</a:t>
            </a:r>
          </a:p>
        </p:txBody>
      </p:sp>
      <p:sp>
        <p:nvSpPr>
          <p:cNvPr id="1361" name="TextBox 1360">
            <a:extLst>
              <a:ext uri="{FF2B5EF4-FFF2-40B4-BE49-F238E27FC236}">
                <a16:creationId xmlns:a16="http://schemas.microsoft.com/office/drawing/2014/main" id="{54ADE60D-090F-CB00-55EA-0B40D0267E59}"/>
              </a:ext>
            </a:extLst>
          </p:cNvPr>
          <p:cNvSpPr txBox="1"/>
          <p:nvPr/>
        </p:nvSpPr>
        <p:spPr>
          <a:xfrm>
            <a:off x="556288" y="5333113"/>
            <a:ext cx="5960259" cy="821394"/>
          </a:xfrm>
          <a:prstGeom prst="roundRect">
            <a:avLst>
              <a:gd name="adj" fmla="val 12062"/>
            </a:avLst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 typeface="Wingdings" panose="05000000000000000000" pitchFamily="2" charset="2"/>
              <a:buNone/>
              <a:tabLst/>
              <a:defRPr sz="1600" spc="0">
                <a:ln>
                  <a:noFill/>
                </a:ln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Segoe UI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Your optimized compute cost totals $550,000 with savings options.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With $1,350,000 savings, you may fund </a:t>
            </a: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Segoe UI" panose="020B0502040204020203" pitchFamily="34" charset="0"/>
              </a:rPr>
              <a:t>additional new projects </a:t>
            </a: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on your IT transformation journey.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7E71B4D-C584-1CA8-513A-76764D2A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615317" y="754746"/>
            <a:ext cx="4157583" cy="5809567"/>
          </a:xfrm>
          <a:prstGeom prst="roundRect">
            <a:avLst>
              <a:gd name="adj" fmla="val 3377"/>
            </a:avLst>
          </a:prstGeom>
          <a:gradFill>
            <a:gsLst>
              <a:gs pos="100000">
                <a:schemeClr val="accent1">
                  <a:alpha val="98000"/>
                </a:schemeClr>
              </a:gs>
              <a:gs pos="9000">
                <a:srgbClr val="D59ED7">
                  <a:alpha val="45000"/>
                </a:srgbClr>
              </a:gs>
            </a:gsLst>
            <a:lin ang="54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0EEB3FD-F50D-E35B-FE94-759323C23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462917" y="602346"/>
            <a:ext cx="4157583" cy="5809567"/>
          </a:xfrm>
          <a:prstGeom prst="roundRect">
            <a:avLst>
              <a:gd name="adj" fmla="val 3836"/>
            </a:avLst>
          </a:prstGeom>
          <a:solidFill>
            <a:srgbClr val="FFFFFF">
              <a:alpha val="75000"/>
            </a:srgbClr>
          </a:solidFill>
          <a:ln>
            <a:noFill/>
            <a:headEnd type="none" w="med" len="med"/>
            <a:tailEnd type="none" w="med" len="med"/>
          </a:ln>
          <a:effectLst>
            <a:outerShdw blurRad="254000" algn="ctr" rotWithShape="0">
              <a:srgbClr val="FFFFFF">
                <a:alpha val="50000"/>
              </a:srgb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28600" tIns="274320" rIns="45720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Sans Text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358" name="TextBox 1357">
            <a:extLst>
              <a:ext uri="{FF2B5EF4-FFF2-40B4-BE49-F238E27FC236}">
                <a16:creationId xmlns:a16="http://schemas.microsoft.com/office/drawing/2014/main" id="{F8A57595-C8A4-5B6B-0A22-499E2EF881CF}"/>
              </a:ext>
            </a:extLst>
          </p:cNvPr>
          <p:cNvSpPr txBox="1"/>
          <p:nvPr/>
        </p:nvSpPr>
        <p:spPr>
          <a:xfrm>
            <a:off x="584204" y="6442301"/>
            <a:ext cx="687704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Example presented for illustrated purposes only, not actual pricing and spend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*SA Cost still incurred</a:t>
            </a:r>
          </a:p>
        </p:txBody>
      </p:sp>
      <p:sp>
        <p:nvSpPr>
          <p:cNvPr id="1386" name="TextBox 1385">
            <a:extLst>
              <a:ext uri="{FF2B5EF4-FFF2-40B4-BE49-F238E27FC236}">
                <a16:creationId xmlns:a16="http://schemas.microsoft.com/office/drawing/2014/main" id="{30E66B45-765F-4E21-78FD-D33CBD8C4AFA}"/>
              </a:ext>
            </a:extLst>
          </p:cNvPr>
          <p:cNvSpPr txBox="1"/>
          <p:nvPr/>
        </p:nvSpPr>
        <p:spPr>
          <a:xfrm>
            <a:off x="7312919" y="779236"/>
            <a:ext cx="2680002" cy="579942"/>
          </a:xfrm>
          <a:prstGeom prst="roundRect">
            <a:avLst>
              <a:gd name="adj" fmla="val 50000"/>
            </a:avLst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R="0" lvl="0" indent="0" defTabSz="932742" fontAlgn="auto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Wingdings" panose="05000000000000000000" pitchFamily="2" charset="2"/>
              <a:buNone/>
              <a:tabLst/>
              <a:defRPr kern="0" spc="-49">
                <a:ln w="3175">
                  <a:noFill/>
                </a:ln>
                <a:gradFill>
                  <a:gsLst>
                    <a:gs pos="83000">
                      <a:srgbClr val="0078D3"/>
                    </a:gs>
                    <a:gs pos="100000">
                      <a:srgbClr val="0078D3"/>
                    </a:gs>
                  </a:gsLst>
                  <a:lin ang="5400000" scaled="1"/>
                </a:gradFill>
                <a:latin typeface="Segoe UI Semibold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367" rtl="0" eaLnBrk="1" fontAlgn="ctr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None/>
              <a:tabLst/>
              <a:defRPr/>
            </a:pPr>
            <a:r>
              <a:rPr kumimoji="0" lang="en-GB" sz="1600" b="1" i="0" u="none" strike="noStrike" kern="1200" cap="none" spc="-49" normalizeH="0" baseline="0" noProof="0">
                <a:ln w="3175"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$1,900,000 total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49B9EE-E229-DC44-056A-1FD4CE155F08}"/>
              </a:ext>
            </a:extLst>
          </p:cNvPr>
          <p:cNvSpPr/>
          <p:nvPr/>
        </p:nvSpPr>
        <p:spPr bwMode="auto">
          <a:xfrm>
            <a:off x="7894462" y="1238552"/>
            <a:ext cx="1492477" cy="1717646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8100" cap="sq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gradFill>
                  <a:gsLst>
                    <a:gs pos="8300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$900,000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gradFill>
                  <a:gsLst>
                    <a:gs pos="8300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Windows Server cost</a:t>
            </a:r>
          </a:p>
        </p:txBody>
      </p:sp>
      <p:sp>
        <p:nvSpPr>
          <p:cNvPr id="1388" name="Rectangle 1387">
            <a:extLst>
              <a:ext uri="{FF2B5EF4-FFF2-40B4-BE49-F238E27FC236}">
                <a16:creationId xmlns:a16="http://schemas.microsoft.com/office/drawing/2014/main" id="{A91CC0AB-47AB-7BCB-4645-D2F02B046171}"/>
              </a:ext>
            </a:extLst>
          </p:cNvPr>
          <p:cNvSpPr/>
          <p:nvPr/>
        </p:nvSpPr>
        <p:spPr bwMode="auto">
          <a:xfrm>
            <a:off x="7894462" y="2912625"/>
            <a:ext cx="1492477" cy="731520"/>
          </a:xfrm>
          <a:prstGeom prst="rect">
            <a:avLst/>
          </a:prstGeom>
          <a:solidFill>
            <a:schemeClr val="accent2"/>
          </a:solidFill>
          <a:ln w="38100" cap="sq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gradFill>
                  <a:gsLst>
                    <a:gs pos="8300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$200,000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gradFill>
                  <a:gsLst>
                    <a:gs pos="8300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Unpredictable compute usage</a:t>
            </a:r>
          </a:p>
        </p:txBody>
      </p:sp>
      <p:sp>
        <p:nvSpPr>
          <p:cNvPr id="1404" name="Rectangle 3">
            <a:extLst>
              <a:ext uri="{FF2B5EF4-FFF2-40B4-BE49-F238E27FC236}">
                <a16:creationId xmlns:a16="http://schemas.microsoft.com/office/drawing/2014/main" id="{95C9FC4E-3A04-5B8F-6C24-CE11F714AED0}"/>
              </a:ext>
            </a:extLst>
          </p:cNvPr>
          <p:cNvSpPr/>
          <p:nvPr/>
        </p:nvSpPr>
        <p:spPr bwMode="auto">
          <a:xfrm>
            <a:off x="7894462" y="3644145"/>
            <a:ext cx="1492477" cy="1156615"/>
          </a:xfrm>
          <a:prstGeom prst="rect">
            <a:avLst/>
          </a:prstGeom>
          <a:solidFill>
            <a:schemeClr val="accent1"/>
          </a:solidFill>
          <a:ln w="38100" cap="sq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$500,000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gradFill>
                  <a:gsLst>
                    <a:gs pos="8300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Dynamic resources with steady spend</a:t>
            </a:r>
          </a:p>
        </p:txBody>
      </p:sp>
      <p:sp>
        <p:nvSpPr>
          <p:cNvPr id="1389" name="Rectangle 3">
            <a:extLst>
              <a:ext uri="{FF2B5EF4-FFF2-40B4-BE49-F238E27FC236}">
                <a16:creationId xmlns:a16="http://schemas.microsoft.com/office/drawing/2014/main" id="{90119578-0C47-15E0-5A9F-A55D5E96A059}"/>
              </a:ext>
            </a:extLst>
          </p:cNvPr>
          <p:cNvSpPr/>
          <p:nvPr/>
        </p:nvSpPr>
        <p:spPr bwMode="auto">
          <a:xfrm>
            <a:off x="7894462" y="4800761"/>
            <a:ext cx="1492479" cy="938133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 cap="sq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$300,000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Stable compute 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resources</a:t>
            </a:r>
          </a:p>
        </p:txBody>
      </p:sp>
      <p:sp>
        <p:nvSpPr>
          <p:cNvPr id="1390" name="TextBox 1389">
            <a:extLst>
              <a:ext uri="{FF2B5EF4-FFF2-40B4-BE49-F238E27FC236}">
                <a16:creationId xmlns:a16="http://schemas.microsoft.com/office/drawing/2014/main" id="{780CF1AB-40D5-C883-1D3C-3D589A5C8B10}"/>
              </a:ext>
            </a:extLst>
          </p:cNvPr>
          <p:cNvSpPr txBox="1"/>
          <p:nvPr/>
        </p:nvSpPr>
        <p:spPr>
          <a:xfrm>
            <a:off x="7628628" y="5677448"/>
            <a:ext cx="2084900" cy="61401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Without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 savings options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(pay-as-you-go pricing)</a:t>
            </a:r>
          </a:p>
        </p:txBody>
      </p:sp>
      <p:sp>
        <p:nvSpPr>
          <p:cNvPr id="1387" name="TextBox 1386">
            <a:extLst>
              <a:ext uri="{FF2B5EF4-FFF2-40B4-BE49-F238E27FC236}">
                <a16:creationId xmlns:a16="http://schemas.microsoft.com/office/drawing/2014/main" id="{E548B55B-545E-792E-6EA8-7041FDD72B3B}"/>
              </a:ext>
            </a:extLst>
          </p:cNvPr>
          <p:cNvSpPr txBox="1"/>
          <p:nvPr/>
        </p:nvSpPr>
        <p:spPr>
          <a:xfrm>
            <a:off x="9589603" y="2555644"/>
            <a:ext cx="1865725" cy="738664"/>
          </a:xfrm>
          <a:prstGeom prst="roundRect">
            <a:avLst>
              <a:gd name="adj" fmla="val 0"/>
            </a:avLst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pc="0">
                <a:ln>
                  <a:noFill/>
                </a:ln>
                <a:gradFill>
                  <a:gsLst>
                    <a:gs pos="8300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+mj-lt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GB" sz="1600" b="1" i="0" u="none" strike="noStrike" kern="1200" cap="none" spc="-49" normalizeH="0" baseline="0" noProof="0">
                <a:ln w="3175"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$550,000 total</a:t>
            </a:r>
            <a:br>
              <a:rPr kumimoji="0" lang="en-GB" sz="1800" b="1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</a:br>
            <a:r>
              <a:rPr kumimoji="0" lang="en-GB" sz="1000" b="1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($1,350,000 savings)</a:t>
            </a:r>
            <a:br>
              <a:rPr kumimoji="0" lang="en-GB" sz="1000" b="1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</a:br>
            <a:endParaRPr kumimoji="0" lang="en-GB" sz="1000" b="1" i="0" u="none" strike="noStrike" kern="0" cap="none" spc="0" normalizeH="0" baseline="0" noProof="0">
              <a:ln>
                <a:noFill/>
              </a:ln>
              <a:solidFill>
                <a:srgbClr val="0078D4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A83372A-034A-8D8A-5C64-AFCCEEADF4EE}"/>
              </a:ext>
            </a:extLst>
          </p:cNvPr>
          <p:cNvSpPr/>
          <p:nvPr/>
        </p:nvSpPr>
        <p:spPr bwMode="auto">
          <a:xfrm>
            <a:off x="9779898" y="3129662"/>
            <a:ext cx="1479281" cy="664487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8100" cap="sq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$0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Windows Server applied to AHB*</a:t>
            </a:r>
          </a:p>
        </p:txBody>
      </p:sp>
      <p:sp>
        <p:nvSpPr>
          <p:cNvPr id="1396" name="Rectangle 7">
            <a:extLst>
              <a:ext uri="{FF2B5EF4-FFF2-40B4-BE49-F238E27FC236}">
                <a16:creationId xmlns:a16="http://schemas.microsoft.com/office/drawing/2014/main" id="{090642DB-2CE2-2C60-56F7-40124CD3A52A}"/>
              </a:ext>
            </a:extLst>
          </p:cNvPr>
          <p:cNvSpPr/>
          <p:nvPr/>
        </p:nvSpPr>
        <p:spPr bwMode="auto">
          <a:xfrm>
            <a:off x="9779898" y="3794199"/>
            <a:ext cx="1479282" cy="731520"/>
          </a:xfrm>
          <a:prstGeom prst="rect">
            <a:avLst/>
          </a:prstGeom>
          <a:solidFill>
            <a:srgbClr val="243A5E"/>
          </a:solidFill>
          <a:ln w="1905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$200,000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Pay-as-you-go</a:t>
            </a:r>
          </a:p>
        </p:txBody>
      </p:sp>
      <p:sp>
        <p:nvSpPr>
          <p:cNvPr id="1392" name="Rectangle 1391">
            <a:extLst>
              <a:ext uri="{FF2B5EF4-FFF2-40B4-BE49-F238E27FC236}">
                <a16:creationId xmlns:a16="http://schemas.microsoft.com/office/drawing/2014/main" id="{0F7F24E0-DDFA-EED4-DB40-7F69A327A245}"/>
              </a:ext>
            </a:extLst>
          </p:cNvPr>
          <p:cNvSpPr/>
          <p:nvPr/>
        </p:nvSpPr>
        <p:spPr bwMode="auto">
          <a:xfrm>
            <a:off x="9779898" y="4492562"/>
            <a:ext cx="1479282" cy="731520"/>
          </a:xfrm>
          <a:prstGeom prst="rect">
            <a:avLst/>
          </a:prstGeom>
          <a:solidFill>
            <a:srgbClr val="0078D3"/>
          </a:solidFill>
          <a:ln w="1905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$200,000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Azure savings plan for compute</a:t>
            </a:r>
          </a:p>
        </p:txBody>
      </p:sp>
      <p:sp>
        <p:nvSpPr>
          <p:cNvPr id="1400" name="Rectangle 7">
            <a:extLst>
              <a:ext uri="{FF2B5EF4-FFF2-40B4-BE49-F238E27FC236}">
                <a16:creationId xmlns:a16="http://schemas.microsoft.com/office/drawing/2014/main" id="{B93D3D50-1F6B-2570-39C1-74DF92684B77}"/>
              </a:ext>
            </a:extLst>
          </p:cNvPr>
          <p:cNvSpPr/>
          <p:nvPr/>
        </p:nvSpPr>
        <p:spPr bwMode="auto">
          <a:xfrm>
            <a:off x="9779898" y="5190255"/>
            <a:ext cx="1479282" cy="548640"/>
          </a:xfrm>
          <a:prstGeom prst="rect">
            <a:avLst/>
          </a:prstGeom>
          <a:solidFill>
            <a:schemeClr val="tx2">
              <a:lumMod val="75000"/>
            </a:schemeClr>
          </a:solidFill>
          <a:ln w="1905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$150,000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UI" pitchFamily="34" charset="0"/>
              </a:rPr>
              <a:t>Reserved instance</a:t>
            </a:r>
          </a:p>
        </p:txBody>
      </p:sp>
      <p:sp>
        <p:nvSpPr>
          <p:cNvPr id="1391" name="TextBox 1390">
            <a:extLst>
              <a:ext uri="{FF2B5EF4-FFF2-40B4-BE49-F238E27FC236}">
                <a16:creationId xmlns:a16="http://schemas.microsoft.com/office/drawing/2014/main" id="{42DCF3F8-5A11-D9B0-37A7-B90B039F2B0B}"/>
              </a:ext>
            </a:extLst>
          </p:cNvPr>
          <p:cNvSpPr txBox="1"/>
          <p:nvPr/>
        </p:nvSpPr>
        <p:spPr>
          <a:xfrm>
            <a:off x="9779899" y="5677448"/>
            <a:ext cx="1479282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With 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Sans Text"/>
                <a:ea typeface="+mn-ea"/>
                <a:cs typeface="+mn-cs"/>
              </a:rPr>
              <a:t>savings options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FB79D7E-CFA9-A2AE-B73C-DB30F06F9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952772" y="4088805"/>
            <a:ext cx="349306" cy="345426"/>
            <a:chOff x="6681514" y="5684655"/>
            <a:chExt cx="328214" cy="3245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87B8A02-8AE3-6EF8-09F9-46CBCE998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>
              <a:off x="6681514" y="5684655"/>
              <a:ext cx="328214" cy="324568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riangle 31">
              <a:extLst>
                <a:ext uri="{FF2B5EF4-FFF2-40B4-BE49-F238E27FC236}">
                  <a16:creationId xmlns:a16="http://schemas.microsoft.com/office/drawing/2014/main" id="{555F9885-2D30-B28D-F045-5B3C4EA56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 rot="5400000">
              <a:off x="6799384" y="5786227"/>
              <a:ext cx="139294" cy="121430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E6419FC-9CD3-F9CF-7214-E405394D4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700304" y="4088805"/>
            <a:ext cx="349306" cy="345426"/>
            <a:chOff x="6681514" y="5684655"/>
            <a:chExt cx="328214" cy="3245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902ACA4-6CAF-CC4E-EA70-BFBAE973A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>
              <a:off x="6681514" y="5684655"/>
              <a:ext cx="328214" cy="324568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Triangle 31">
              <a:extLst>
                <a:ext uri="{FF2B5EF4-FFF2-40B4-BE49-F238E27FC236}">
                  <a16:creationId xmlns:a16="http://schemas.microsoft.com/office/drawing/2014/main" id="{42815352-ACD6-D57A-4C44-535AADEE2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 rot="5400000">
              <a:off x="6799384" y="5786227"/>
              <a:ext cx="139294" cy="121430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C1A1BF6-8544-FCC8-2DF1-DA8C4DB6E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36406" y="4088805"/>
            <a:ext cx="349306" cy="345426"/>
            <a:chOff x="6681514" y="5684655"/>
            <a:chExt cx="328214" cy="32456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8EBA41B-009B-6C68-FC1F-A230DDA7C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>
              <a:off x="6681514" y="5684655"/>
              <a:ext cx="328214" cy="324568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Triangle 31">
              <a:extLst>
                <a:ext uri="{FF2B5EF4-FFF2-40B4-BE49-F238E27FC236}">
                  <a16:creationId xmlns:a16="http://schemas.microsoft.com/office/drawing/2014/main" id="{047A86D3-1BED-7832-4AAC-474764B42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 rot="5400000">
              <a:off x="6799384" y="5786227"/>
              <a:ext cx="139294" cy="121430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473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39 -0.05046 L -2.08333E-6 -2.59259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25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4 0.03149 L -2.08333E-6 -4.8148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-1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1" grpId="0"/>
      <p:bldP spid="3" grpId="0" animBg="1"/>
      <p:bldP spid="3" grpId="1" animBg="1"/>
      <p:bldP spid="6" grpId="0" animBg="1"/>
      <p:bldP spid="6" grpId="1" animBg="1"/>
      <p:bldP spid="1386" grpId="0"/>
      <p:bldP spid="4" grpId="0" animBg="1"/>
      <p:bldP spid="1388" grpId="0" animBg="1"/>
      <p:bldP spid="1404" grpId="0" animBg="1"/>
      <p:bldP spid="1389" grpId="0" animBg="1"/>
      <p:bldP spid="1387" grpId="0"/>
      <p:bldP spid="21" grpId="0" animBg="1"/>
      <p:bldP spid="1396" grpId="0" animBg="1"/>
      <p:bldP spid="1392" grpId="0" animBg="1"/>
      <p:bldP spid="140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84E99-AD8F-0C0A-963F-8E94F5CAC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32237" cy="492443"/>
          </a:xfrm>
        </p:spPr>
        <p:txBody>
          <a:bodyPr/>
          <a:lstStyle/>
          <a:p>
            <a:r>
              <a:rPr lang="en-US" sz="3200">
                <a:ea typeface="+mj-lt"/>
                <a:cs typeface="+mj-lt"/>
              </a:rPr>
              <a:t>Manage and optimize Azure investments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0F76D9E-0A5E-A000-C4CB-00F30D32E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55481" y="2024909"/>
            <a:ext cx="3349973" cy="4251201"/>
          </a:xfrm>
          <a:prstGeom prst="roundRect">
            <a:avLst>
              <a:gd name="adj" fmla="val 3377"/>
            </a:avLst>
          </a:prstGeom>
          <a:gradFill>
            <a:gsLst>
              <a:gs pos="100000">
                <a:schemeClr val="accent1">
                  <a:alpha val="98000"/>
                </a:schemeClr>
              </a:gs>
              <a:gs pos="9000">
                <a:srgbClr val="D59ED7">
                  <a:alpha val="45000"/>
                </a:srgbClr>
              </a:gs>
            </a:gsLst>
            <a:lin ang="54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B02056-9908-C3C4-610A-CED6E222AF5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603081" y="1882899"/>
            <a:ext cx="3349973" cy="4251201"/>
          </a:xfrm>
          <a:prstGeom prst="roundRect">
            <a:avLst>
              <a:gd name="adj" fmla="val 3836"/>
            </a:avLst>
          </a:prstGeom>
          <a:solidFill>
            <a:srgbClr val="FFFFFF">
              <a:alpha val="75000"/>
            </a:srgbClr>
          </a:solidFill>
          <a:ln>
            <a:noFill/>
            <a:headEnd type="none" w="med" len="med"/>
            <a:tailEnd type="none" w="med" len="med"/>
          </a:ln>
          <a:effectLst>
            <a:outerShdw blurRad="254000" algn="ctr" rotWithShape="0">
              <a:srgbClr val="FFFFFF">
                <a:alpha val="50000"/>
              </a:srgb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82880" rIns="27432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Azure Advisor</a:t>
            </a:r>
            <a:endParaRPr kumimoji="0" lang="en-US" sz="1800" b="0" i="0" u="none" strike="noStrike" kern="1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Sans Tex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 panose="020F0502020204030204" pitchFamily="34" charset="0"/>
                <a:cs typeface="Arial" panose="020B0604020202020204" pitchFamily="34" charset="0"/>
              </a:rPr>
              <a:t>Digital cloud assistant that helps customers follow best practices to optimize their Azure deployments.</a:t>
            </a:r>
          </a:p>
          <a:p>
            <a:pPr marL="346075" marR="0" lvl="0" indent="-163513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Analyzes resource configuration and usage telemetry</a:t>
            </a:r>
          </a:p>
          <a:p>
            <a:pPr marL="346075" marR="0" lvl="0" indent="-163513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Recommends solutions to help customers improve the cost effectiveness, performance, reliability, and security of their Azure resources</a:t>
            </a:r>
          </a:p>
          <a:p>
            <a:pPr marL="346075" marR="0" lvl="0" indent="-163513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Provides best practice recommendations to help customers optimize Azure workloads</a:t>
            </a:r>
          </a:p>
        </p:txBody>
      </p:sp>
      <p:pic>
        <p:nvPicPr>
          <p:cNvPr id="14" name="Graphic 13" descr="Azure Advisor icon">
            <a:extLst>
              <a:ext uri="{FF2B5EF4-FFF2-40B4-BE49-F238E27FC236}">
                <a16:creationId xmlns:a16="http://schemas.microsoft.com/office/drawing/2014/main" id="{36B30D10-2BEB-5822-F466-32FD85AB58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14630" y="1722202"/>
            <a:ext cx="785906" cy="754864"/>
          </a:xfrm>
          <a:prstGeom prst="rect">
            <a:avLst/>
          </a:prstGeom>
          <a:effectLst>
            <a:outerShdw blurRad="203200" dist="38100" dir="2700000" algn="tl" rotWithShape="0">
              <a:prstClr val="black">
                <a:alpha val="35000"/>
              </a:prstClr>
            </a:outerShdw>
          </a:effec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5BE7159-9E56-5A80-CE0F-086CF0F62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55481" y="5355387"/>
            <a:ext cx="3030844" cy="472348"/>
          </a:xfrm>
          <a:prstGeom prst="roundRect">
            <a:avLst>
              <a:gd name="adj" fmla="val 0"/>
            </a:avLst>
          </a:prstGeom>
          <a:solidFill>
            <a:schemeClr val="tx2"/>
          </a:solidFill>
          <a:effectLst>
            <a:outerShdw blurRad="63500" dist="25400" dir="2700000" algn="t" rotWithShape="0">
              <a:prstClr val="black">
                <a:alpha val="15000"/>
              </a:prstClr>
            </a:outerShdw>
          </a:effectLst>
        </p:spPr>
        <p:txBody>
          <a:bodyPr wrap="square" lIns="502920" tIns="0" rIns="0" bIns="0" rtlCol="0" anchor="ctr" anchorCtr="0">
            <a:no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 Semibold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7A1FF8-A62F-53A1-DBEC-DE837B64E3E4}"/>
              </a:ext>
            </a:extLst>
          </p:cNvPr>
          <p:cNvSpPr txBox="1"/>
          <p:nvPr/>
        </p:nvSpPr>
        <p:spPr>
          <a:xfrm flipH="1">
            <a:off x="923951" y="5481690"/>
            <a:ext cx="868430" cy="19928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367" rtl="0" eaLnBrk="1" fontAlgn="ctr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EAD1EB"/>
                </a:solidFill>
                <a:effectLst/>
                <a:uLnTx/>
                <a:uFillTx/>
                <a:latin typeface="Segoe Sans Display Semibold" pitchFamily="2" charset="0"/>
                <a:ea typeface="+mn-ea"/>
                <a:cs typeface="Segoe Sans Display Semibold" pitchFamily="2" charset="0"/>
              </a:rPr>
              <a:t>Resource: </a:t>
            </a:r>
          </a:p>
        </p:txBody>
      </p:sp>
      <p:sp>
        <p:nvSpPr>
          <p:cNvPr id="8" name="Rectangle 7">
            <a:hlinkClick r:id="rId5"/>
            <a:extLst>
              <a:ext uri="{FF2B5EF4-FFF2-40B4-BE49-F238E27FC236}">
                <a16:creationId xmlns:a16="http://schemas.microsoft.com/office/drawing/2014/main" id="{A499BB88-B424-D447-43C6-C45F9E9FABE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1726709" y="5380236"/>
            <a:ext cx="1521136" cy="38866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1200" b="0" i="0" u="sng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Azure Advisor</a:t>
            </a:r>
            <a:endParaRPr kumimoji="0" lang="en-US" sz="1200" b="0" i="0" u="sng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Sans Display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BD34DB8-55B1-33EF-1E41-0860B1CBE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4481184" y="2024909"/>
            <a:ext cx="3349973" cy="4289301"/>
          </a:xfrm>
          <a:prstGeom prst="roundRect">
            <a:avLst>
              <a:gd name="adj" fmla="val 3377"/>
            </a:avLst>
          </a:prstGeom>
          <a:gradFill>
            <a:gsLst>
              <a:gs pos="100000">
                <a:schemeClr val="accent1">
                  <a:alpha val="98000"/>
                </a:schemeClr>
              </a:gs>
              <a:gs pos="9000">
                <a:srgbClr val="D59ED7">
                  <a:alpha val="45000"/>
                </a:srgbClr>
              </a:gs>
            </a:gsLst>
            <a:lin ang="54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830AAD4-F7FA-0A43-3DDD-7FD0F9FE732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4328784" y="1872509"/>
            <a:ext cx="3349973" cy="4289301"/>
          </a:xfrm>
          <a:prstGeom prst="roundRect">
            <a:avLst>
              <a:gd name="adj" fmla="val 3836"/>
            </a:avLst>
          </a:prstGeom>
          <a:solidFill>
            <a:srgbClr val="FFFFFF">
              <a:alpha val="75000"/>
            </a:srgbClr>
          </a:solidFill>
          <a:ln>
            <a:noFill/>
            <a:headEnd type="none" w="med" len="med"/>
            <a:tailEnd type="none" w="med" len="med"/>
          </a:ln>
          <a:effectLst>
            <a:outerShdw blurRad="254000" algn="ctr" rotWithShape="0">
              <a:srgbClr val="FFFFFF">
                <a:alpha val="50000"/>
              </a:srgb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82880" rIns="18288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FinOps on Azure </a:t>
            </a:r>
          </a:p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 panose="020F0502020204030204" pitchFamily="34" charset="0"/>
                <a:cs typeface="Arial" panose="020B0604020202020204" pitchFamily="34" charset="0"/>
              </a:rPr>
              <a:t>Operational framework and cultural practice that brings together technology, processes, and people to maximize the value of cloud investment:</a:t>
            </a:r>
          </a:p>
          <a:p>
            <a:pPr marL="354330" marR="0" lvl="0" indent="-17145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Enforce consistent resource configurations</a:t>
            </a:r>
          </a:p>
          <a:p>
            <a:pPr marL="354330" marR="0" lvl="0" indent="-17145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Enforce policies for accountability and efficiency</a:t>
            </a:r>
          </a:p>
          <a:p>
            <a:pPr marL="354330" marR="0" lvl="0" indent="-17145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Automate operations</a:t>
            </a:r>
          </a:p>
          <a:p>
            <a:pPr marL="354330" marR="0" lvl="0" indent="-17145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Continuously optimize resource utilization based on workload demands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F95D240-7E4C-D93B-4EDA-737EB4BAE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4538574" y="5355387"/>
            <a:ext cx="2954897" cy="472348"/>
          </a:xfrm>
          <a:prstGeom prst="roundRect">
            <a:avLst>
              <a:gd name="adj" fmla="val 0"/>
            </a:avLst>
          </a:prstGeom>
          <a:solidFill>
            <a:schemeClr val="tx2"/>
          </a:solidFill>
          <a:effectLst>
            <a:outerShdw blurRad="63500" dist="25400" dir="2700000" algn="t" rotWithShape="0">
              <a:prstClr val="black">
                <a:alpha val="15000"/>
              </a:prstClr>
            </a:outerShdw>
          </a:effectLst>
        </p:spPr>
        <p:txBody>
          <a:bodyPr wrap="square" lIns="502920" tIns="0" rIns="0" bIns="0" rtlCol="0" anchor="ctr" anchorCtr="0">
            <a:no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 Semibold"/>
              <a:ea typeface="+mn-ea"/>
              <a:cs typeface="+mn-cs"/>
            </a:endParaRPr>
          </a:p>
        </p:txBody>
      </p:sp>
      <p:pic>
        <p:nvPicPr>
          <p:cNvPr id="13" name="Graphic 12" descr="FinOps icon">
            <a:extLst>
              <a:ext uri="{FF2B5EF4-FFF2-40B4-BE49-F238E27FC236}">
                <a16:creationId xmlns:a16="http://schemas.microsoft.com/office/drawing/2014/main" id="{6A07D331-9B0A-85E1-D2A9-4419DD1E7D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64582" y="1707880"/>
            <a:ext cx="754864" cy="754864"/>
          </a:xfrm>
          <a:prstGeom prst="rect">
            <a:avLst/>
          </a:prstGeom>
          <a:effectLst>
            <a:outerShdw blurRad="203200" dist="38100" dir="2700000" algn="tl" rotWithShape="0">
              <a:prstClr val="black">
                <a:alpha val="35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1A1EA3F-5F7A-F04F-68BB-75B665E3E11E}"/>
              </a:ext>
            </a:extLst>
          </p:cNvPr>
          <p:cNvSpPr txBox="1"/>
          <p:nvPr/>
        </p:nvSpPr>
        <p:spPr>
          <a:xfrm flipH="1">
            <a:off x="4677533" y="5481690"/>
            <a:ext cx="912901" cy="19928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367" rtl="0" eaLnBrk="1" fontAlgn="ctr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EAD1EB"/>
                </a:solidFill>
                <a:effectLst/>
                <a:uLnTx/>
                <a:uFillTx/>
                <a:latin typeface="Segoe Sans Display Semibold" pitchFamily="2" charset="0"/>
                <a:ea typeface="+mn-ea"/>
                <a:cs typeface="Segoe Sans Display Semibold" pitchFamily="2" charset="0"/>
              </a:rPr>
              <a:t>Resource: </a:t>
            </a:r>
          </a:p>
        </p:txBody>
      </p:sp>
      <p:sp>
        <p:nvSpPr>
          <p:cNvPr id="12" name="Rectangle 11">
            <a:hlinkClick r:id="rId5"/>
            <a:extLst>
              <a:ext uri="{FF2B5EF4-FFF2-40B4-BE49-F238E27FC236}">
                <a16:creationId xmlns:a16="http://schemas.microsoft.com/office/drawing/2014/main" id="{1F88C32A-BE3B-5D89-2F94-D8D568FAB2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5456649" y="5411336"/>
            <a:ext cx="1675206" cy="31433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1200" b="0" i="0" u="sng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Azure FinOps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Sans Display" pitchFamily="2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51B64FE-A758-1F25-F0F4-1DB7852AB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263233" y="2024909"/>
            <a:ext cx="3349973" cy="4251201"/>
          </a:xfrm>
          <a:prstGeom prst="roundRect">
            <a:avLst>
              <a:gd name="adj" fmla="val 3377"/>
            </a:avLst>
          </a:prstGeom>
          <a:gradFill>
            <a:gsLst>
              <a:gs pos="100000">
                <a:schemeClr val="accent1">
                  <a:alpha val="98000"/>
                </a:schemeClr>
              </a:gs>
              <a:gs pos="9000">
                <a:srgbClr val="D59ED7">
                  <a:alpha val="45000"/>
                </a:srgbClr>
              </a:gs>
            </a:gsLst>
            <a:lin ang="54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UI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270E4F-7916-E9BE-BDDF-A544EB66C71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8110833" y="1882899"/>
            <a:ext cx="3349973" cy="4251201"/>
          </a:xfrm>
          <a:prstGeom prst="roundRect">
            <a:avLst>
              <a:gd name="adj" fmla="val 3836"/>
            </a:avLst>
          </a:prstGeom>
          <a:solidFill>
            <a:srgbClr val="FFFFFF">
              <a:alpha val="75000"/>
            </a:srgbClr>
          </a:solidFill>
          <a:ln>
            <a:noFill/>
            <a:headEnd type="none" w="med" len="med"/>
            <a:tailEnd type="none" w="med" len="med"/>
          </a:ln>
          <a:effectLst>
            <a:outerShdw blurRad="254000" algn="ctr" rotWithShape="0">
              <a:srgbClr val="FFFFFF">
                <a:alpha val="50000"/>
              </a:srgb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82880" rIns="27432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Microsoft Cost 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48300">
                      <a:srgbClr val="6358CC"/>
                    </a:gs>
                    <a:gs pos="100000">
                      <a:srgbClr val="0078D4"/>
                    </a:gs>
                    <a:gs pos="0">
                      <a:srgbClr val="C03BC4"/>
                    </a:gs>
                  </a:gsLst>
                  <a:lin ang="3000000" scaled="0"/>
                </a:gradFill>
                <a:effectLst/>
                <a:uLnTx/>
                <a:uFillTx/>
                <a:latin typeface="Segoe Sans Text"/>
                <a:ea typeface="+mn-ea"/>
                <a:cs typeface="+mn-cs"/>
              </a:rPr>
              <a:t>Management</a:t>
            </a:r>
          </a:p>
          <a:p>
            <a:pPr marL="18288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 panose="020F0502020204030204" pitchFamily="34" charset="0"/>
                <a:cs typeface="Arial" panose="020B0604020202020204" pitchFamily="34" charset="0"/>
              </a:rPr>
              <a:t>Microsoft Cost Management allows customers to reduce costs while boosting the efficiency of their cloud investments.</a:t>
            </a:r>
          </a:p>
          <a:p>
            <a:pPr marL="346075" marR="0" lvl="0" indent="-163513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Continuous monitoring and reporting</a:t>
            </a:r>
          </a:p>
          <a:p>
            <a:pPr marL="346075" marR="0" lvl="0" indent="-163513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Understand costs through visualization</a:t>
            </a:r>
          </a:p>
          <a:p>
            <a:pPr marL="346075" marR="0" lvl="0" indent="-163513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"/>
                <a:ea typeface="Calibri" panose="020F0502020204030204" pitchFamily="34" charset="0"/>
                <a:cs typeface="Arial" panose="020B0604020202020204" pitchFamily="34" charset="0"/>
              </a:rPr>
              <a:t>Implement financial governance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50F78B5-1535-EBD5-CCC5-78CA24BD4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315537" y="5355387"/>
            <a:ext cx="3022365" cy="472348"/>
          </a:xfrm>
          <a:prstGeom prst="roundRect">
            <a:avLst>
              <a:gd name="adj" fmla="val 0"/>
            </a:avLst>
          </a:prstGeom>
          <a:solidFill>
            <a:schemeClr val="tx2"/>
          </a:solidFill>
          <a:effectLst>
            <a:outerShdw blurRad="63500" dist="25400" dir="2700000" algn="t" rotWithShape="0">
              <a:prstClr val="black">
                <a:alpha val="15000"/>
              </a:prstClr>
            </a:outerShdw>
          </a:effectLst>
        </p:spPr>
        <p:txBody>
          <a:bodyPr wrap="square" lIns="502920" tIns="0" rIns="0" bIns="0" rtlCol="0" anchor="ctr" anchorCtr="0">
            <a:no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 Semibold"/>
              <a:ea typeface="+mn-ea"/>
              <a:cs typeface="+mn-cs"/>
            </a:endParaRPr>
          </a:p>
        </p:txBody>
      </p:sp>
      <p:pic>
        <p:nvPicPr>
          <p:cNvPr id="20" name="Graphic 19" descr="Microsoft Cost Management icon">
            <a:extLst>
              <a:ext uri="{FF2B5EF4-FFF2-40B4-BE49-F238E27FC236}">
                <a16:creationId xmlns:a16="http://schemas.microsoft.com/office/drawing/2014/main" id="{023885B8-504C-CC5B-615A-BA3A2AD948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495940" y="1707880"/>
            <a:ext cx="841963" cy="754864"/>
          </a:xfrm>
          <a:prstGeom prst="rect">
            <a:avLst/>
          </a:prstGeom>
          <a:effectLst>
            <a:outerShdw blurRad="203200" dist="38100" dir="2700000" algn="tl" rotWithShape="0">
              <a:prstClr val="black">
                <a:alpha val="35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926C6F5-7ADA-E1CF-E775-76C2AB5E5846}"/>
              </a:ext>
            </a:extLst>
          </p:cNvPr>
          <p:cNvSpPr txBox="1"/>
          <p:nvPr/>
        </p:nvSpPr>
        <p:spPr>
          <a:xfrm flipH="1">
            <a:off x="8421006" y="5481690"/>
            <a:ext cx="858918" cy="19928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367" rtl="0" eaLnBrk="1" fontAlgn="ctr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EAD1EB"/>
                </a:solidFill>
                <a:effectLst/>
                <a:uLnTx/>
                <a:uFillTx/>
                <a:latin typeface="Segoe Sans Display Semibold" pitchFamily="2" charset="0"/>
                <a:ea typeface="+mn-ea"/>
                <a:cs typeface="Segoe Sans Display Semibold" pitchFamily="2" charset="0"/>
              </a:rPr>
              <a:t>Resource: </a:t>
            </a:r>
          </a:p>
        </p:txBody>
      </p:sp>
      <p:sp>
        <p:nvSpPr>
          <p:cNvPr id="19" name="Rectangle 18">
            <a:hlinkClick r:id="rId5"/>
            <a:extLst>
              <a:ext uri="{FF2B5EF4-FFF2-40B4-BE49-F238E27FC236}">
                <a16:creationId xmlns:a16="http://schemas.microsoft.com/office/drawing/2014/main" id="{665ECD47-F06F-6AF0-D181-5DCBE665F8C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 bwMode="auto">
          <a:xfrm>
            <a:off x="9104774" y="5386456"/>
            <a:ext cx="2781888" cy="37676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en-US" sz="1200" b="0" i="0" u="sng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Cost Management</a:t>
            </a:r>
            <a:endParaRPr kumimoji="0" lang="en-US" sz="1200" b="0" i="0" u="sng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+mn-ea"/>
              <a:cs typeface="Segoe Sans Display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3137E11-50CB-D7E8-F02B-7F8671C0B64F}"/>
              </a:ext>
            </a:extLst>
          </p:cNvPr>
          <p:cNvSpPr txBox="1"/>
          <p:nvPr/>
        </p:nvSpPr>
        <p:spPr>
          <a:xfrm>
            <a:off x="588264" y="1104569"/>
            <a:ext cx="4910540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Calibri"/>
                <a:cs typeface="Arial"/>
              </a:rPr>
              <a:t>Cost-effective tools and practices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Sans Text Semibold"/>
              <a:ea typeface="+mn-ea"/>
              <a:cs typeface="Segoe Sans Tex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57477399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08333E-6 1.85185E-6 L 2.08333E-6 0.04352 " pathEditMode="relative" rAng="0" ptsTypes="AA">
                                      <p:cBhvr>
                                        <p:cTn id="12" dur="6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875E-6 4.44444E-6 L 1.875E-6 0.04351 " pathEditMode="relative" rAng="0" ptsTypes="AA">
                                      <p:cBhvr>
                                        <p:cTn id="17" dur="6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54167E-6 1.85185E-6 L 3.54167E-6 0.04352 " pathEditMode="relative" rAng="0" ptsTypes="AA">
                                      <p:cBhvr>
                                        <p:cTn id="22" dur="6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224 -0.05047 L 1.04167E-6 2.59259E-6 " pathEditMode="relative" rAng="0" ptsTypes="AA">
                                      <p:cBhvr>
                                        <p:cTn id="2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2523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39 0.03148 L 1.04167E-6 7.40741E-7 " pathEditMode="relative" rAng="0" ptsTypes="AA">
                                      <p:cBhvr>
                                        <p:cTn id="3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-157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1.85185E-6 L 6.25E-7 0.04352 " pathEditMode="relative" rAng="0" ptsTypes="AA">
                                      <p:cBhvr>
                                        <p:cTn id="37" dur="6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75E-6 4.44444E-6 L -3.75E-6 0.04351 " pathEditMode="relative" rAng="0" ptsTypes="AA">
                                      <p:cBhvr>
                                        <p:cTn id="42" dur="6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95833E-6 -3.7037E-6 L 3.95833E-6 0.04352 " pathEditMode="relative" rAng="0" ptsTypes="AA">
                                      <p:cBhvr>
                                        <p:cTn id="47" dur="6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3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224 -0.05046 L 2.08333E-6 -4.81481E-6 " pathEditMode="relative" rAng="0" ptsTypes="AA">
                                      <p:cBhvr>
                                        <p:cTn id="5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2523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39 0.03148 L 2.08333E-6 2.96296E-6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-1574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7 1.85185E-6 L 4.16667E-7 0.04352 " pathEditMode="relative" rAng="0" ptsTypes="AA">
                                      <p:cBhvr>
                                        <p:cTn id="65" dur="6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45833E-6 4.44444E-6 L -1.45833E-6 0.04351 " pathEditMode="relative" rAng="0" ptsTypes="AA">
                                      <p:cBhvr>
                                        <p:cTn id="70" dur="6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0833E-6 1.85185E-6 L 2.70833E-6 0.04352 " pathEditMode="relative" rAng="0" ptsTypes="AA">
                                      <p:cBhvr>
                                        <p:cTn id="75" dur="6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63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2239 -0.05047 L -4.16667E-6 2.59259E-6 " pathEditMode="relative" rAng="0" ptsTypes="AA">
                                      <p:cBhvr>
                                        <p:cTn id="8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2523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4 0.03148 L -4.16667E-6 7.40741E-7 " pathEditMode="relative" rAng="0" ptsTypes="AA">
                                      <p:cBhvr>
                                        <p:cTn id="8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-1574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/>
      <p:bldP spid="6" grpId="1"/>
      <p:bldP spid="8" grpId="0"/>
      <p:bldP spid="8" grpId="1"/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  <p:bldP spid="11" grpId="0"/>
      <p:bldP spid="11" grpId="1"/>
      <p:bldP spid="12" grpId="0"/>
      <p:bldP spid="12" grpId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/>
      <p:bldP spid="18" grpId="1"/>
      <p:bldP spid="19" grpId="0"/>
      <p:bldP spid="19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DCB85B-A73E-A5D2-CEF3-28B95E154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Cost Management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565CAC-2482-278A-145F-353DC33C7D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Pinching pennies in the digital age</a:t>
            </a:r>
          </a:p>
        </p:txBody>
      </p:sp>
    </p:spTree>
    <p:extLst>
      <p:ext uri="{BB962C8B-B14F-4D97-AF65-F5344CB8AC3E}">
        <p14:creationId xmlns:p14="http://schemas.microsoft.com/office/powerpoint/2010/main" val="298443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5A6EBC-8C9B-8B9F-6740-D30C23AC8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RBAC</a:t>
            </a:r>
          </a:p>
        </p:txBody>
      </p:sp>
    </p:spTree>
    <p:extLst>
      <p:ext uri="{BB962C8B-B14F-4D97-AF65-F5344CB8AC3E}">
        <p14:creationId xmlns:p14="http://schemas.microsoft.com/office/powerpoint/2010/main" val="254503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FD2D96-E8C1-A879-192F-9EB6C37DF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Do We Need RBAC?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8E7C2E9-F26C-CE1A-C9D8-440CAB625CB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We can’t all run around as Global Admin all the time</a:t>
            </a:r>
          </a:p>
          <a:p>
            <a:r>
              <a:rPr lang="en-US" dirty="0"/>
              <a:t>Allows you to group permissions based on ‘roles’</a:t>
            </a:r>
          </a:p>
          <a:p>
            <a:r>
              <a:rPr lang="en-US" dirty="0"/>
              <a:t>Can be applied at various levels</a:t>
            </a:r>
          </a:p>
          <a:p>
            <a:pPr lvl="1"/>
            <a:r>
              <a:rPr lang="en-US" dirty="0"/>
              <a:t>Tenant (Entra ID Roles)</a:t>
            </a:r>
          </a:p>
          <a:p>
            <a:pPr lvl="1"/>
            <a:r>
              <a:rPr lang="en-US" dirty="0"/>
              <a:t>Management Group</a:t>
            </a:r>
          </a:p>
          <a:p>
            <a:pPr lvl="1"/>
            <a:r>
              <a:rPr lang="en-US" dirty="0"/>
              <a:t>Subscription</a:t>
            </a:r>
          </a:p>
          <a:p>
            <a:pPr lvl="1"/>
            <a:r>
              <a:rPr lang="en-US" dirty="0"/>
              <a:t>Resource Group</a:t>
            </a:r>
          </a:p>
          <a:p>
            <a:pPr lvl="1"/>
            <a:r>
              <a:rPr lang="en-US" dirty="0"/>
              <a:t>Resource</a:t>
            </a:r>
          </a:p>
          <a:p>
            <a:pPr lvl="1"/>
            <a:r>
              <a:rPr lang="en-US" dirty="0"/>
              <a:t>Item</a:t>
            </a:r>
          </a:p>
          <a:p>
            <a:r>
              <a:rPr lang="en-US" dirty="0"/>
              <a:t>Gives non-azure people ‘just enough’ power to break their own stuff, but not yours!</a:t>
            </a:r>
          </a:p>
        </p:txBody>
      </p:sp>
    </p:spTree>
    <p:extLst>
      <p:ext uri="{BB962C8B-B14F-4D97-AF65-F5344CB8AC3E}">
        <p14:creationId xmlns:p14="http://schemas.microsoft.com/office/powerpoint/2010/main" val="357675627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ECFE4-DB5E-A143-3915-5D831323D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1044DE30-4A3B-6052-FC77-E80F8E7F3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1625060"/>
          </a:xfrm>
        </p:spPr>
        <p:txBody>
          <a:bodyPr/>
          <a:lstStyle/>
          <a:p>
            <a:r>
              <a:rPr lang="en-US" dirty="0"/>
              <a:t>Can’t Hear me?  Can’t see the slides/content?  Please </a:t>
            </a:r>
            <a:r>
              <a:rPr lang="en-US"/>
              <a:t>let me </a:t>
            </a:r>
            <a:r>
              <a:rPr lang="en-US" dirty="0"/>
              <a:t>know</a:t>
            </a:r>
          </a:p>
          <a:p>
            <a:r>
              <a:rPr lang="en-US" dirty="0"/>
              <a:t>Clarifying questions during the presentation are welcome</a:t>
            </a:r>
          </a:p>
          <a:p>
            <a:r>
              <a:rPr lang="en-US" dirty="0"/>
              <a:t>There will be a 10-15 minute Q&amp;A for detailed/use-case-specific questions at the end.</a:t>
            </a:r>
          </a:p>
        </p:txBody>
      </p:sp>
    </p:spTree>
    <p:extLst>
      <p:ext uri="{BB962C8B-B14F-4D97-AF65-F5344CB8AC3E}">
        <p14:creationId xmlns:p14="http://schemas.microsoft.com/office/powerpoint/2010/main" val="3861892648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E2FA7-AE51-6940-E45A-35A351652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E232E-C2CC-6693-7267-DCC2770A01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Roles fall into two types</a:t>
            </a:r>
          </a:p>
          <a:p>
            <a:pPr lvl="1"/>
            <a:r>
              <a:rPr lang="en-US" dirty="0" err="1"/>
              <a:t>BuiltIn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Custom </a:t>
            </a:r>
          </a:p>
          <a:p>
            <a:r>
              <a:rPr lang="en-US" dirty="0"/>
              <a:t>Are scoped based on the highest level they can be applied</a:t>
            </a:r>
          </a:p>
          <a:p>
            <a:r>
              <a:rPr lang="en-US" dirty="0"/>
              <a:t>Comprised of Actions, </a:t>
            </a:r>
            <a:r>
              <a:rPr lang="en-US" dirty="0" err="1"/>
              <a:t>NotActions</a:t>
            </a:r>
            <a:r>
              <a:rPr lang="en-US" dirty="0"/>
              <a:t>, </a:t>
            </a:r>
            <a:r>
              <a:rPr lang="en-US" dirty="0" err="1"/>
              <a:t>DataActions</a:t>
            </a:r>
            <a:r>
              <a:rPr lang="en-US" dirty="0"/>
              <a:t>, and </a:t>
            </a:r>
            <a:r>
              <a:rPr lang="en-US" dirty="0" err="1"/>
              <a:t>NotDataActions</a:t>
            </a:r>
            <a:endParaRPr lang="en-US" dirty="0"/>
          </a:p>
          <a:p>
            <a:r>
              <a:rPr lang="en-US" dirty="0"/>
              <a:t>Can have Conditions (Currently, Storage Blobs and Queues only)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60667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FA2FE-F573-6083-C6CB-07EB5D233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Role Definition Structure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D8602D-CA3C-658D-0F89-AE9C90F4115B}"/>
              </a:ext>
            </a:extLst>
          </p:cNvPr>
          <p:cNvSpPr txBox="1"/>
          <p:nvPr/>
        </p:nvSpPr>
        <p:spPr>
          <a:xfrm>
            <a:off x="670745" y="1276862"/>
            <a:ext cx="9653588" cy="5424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"/subscriptions/d20951bd-fd1a-4e7a-a36c-965b2caa6c60/providers/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Microsoft.Authorization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roleDefinitions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/90399520-0aff-42c3-b88f-7f289cdbfad9"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"properties"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{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 err="1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roleName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"Application Owner"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"description"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"Application Owner Or Development Team to have READER only access on APP RGs in addition to Start Stop and Restart VMs"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 err="1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assignableScopes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[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"/subscriptions/d20951bd-fd1a-4e7a-a36c-965b2caa6c60"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],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"permissions"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[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    {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"actions"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[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            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Microsoft.Authorization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/*/read"</a:t>
            </a:r>
            <a:r>
              <a:rPr lang="en-US" sz="10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                    "*/read"</a:t>
            </a:r>
            <a:r>
              <a:rPr lang="en-US" sz="10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                    "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Microsoft.Compute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virtualMachines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/start/action"</a:t>
            </a:r>
            <a:r>
              <a:rPr lang="en-US" sz="10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                    "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Microsoft.Compute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virtualMachines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/restart/action"</a:t>
            </a:r>
            <a:r>
              <a:rPr lang="en-US" sz="10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                    "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Microsoft.Compute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virtualMachines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/deallocate/action"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        ],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 err="1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notActions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[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	         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Microsoft.Authorization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diagnosticSettings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/read"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	     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 err="1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dataActions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[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	         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Microsoft.</a:t>
            </a:r>
            <a:r>
              <a:rPr lang="en-US" sz="1050" dirty="0" err="1">
                <a:solidFill>
                  <a:srgbClr val="FF5C39"/>
                </a:solidFill>
                <a:latin typeface="Consolas" panose="020B0609020204030204" pitchFamily="49" charset="0"/>
              </a:rPr>
              <a:t>Storage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storageAccounts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blobServices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/containers/blobs/*"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	     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 err="1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notDataActions</a:t>
            </a:r>
            <a:r>
              <a:rPr lang="en-US" sz="1050" b="0" dirty="0">
                <a:solidFill>
                  <a:srgbClr val="0078D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>
                <a:effectLst/>
                <a:latin typeface="Consolas" panose="020B0609020204030204" pitchFamily="49" charset="0"/>
              </a:rPr>
              <a:t>: [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	         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Microsoft.</a:t>
            </a:r>
            <a:r>
              <a:rPr lang="en-US" sz="1050" dirty="0" err="1">
                <a:solidFill>
                  <a:srgbClr val="FF5C39"/>
                </a:solidFill>
                <a:latin typeface="Consolas" panose="020B0609020204030204" pitchFamily="49" charset="0"/>
              </a:rPr>
              <a:t>Storage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storageAccounts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blobServices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/containers/blobs/</a:t>
            </a:r>
            <a:r>
              <a:rPr lang="en-US" sz="1050" b="0" dirty="0" err="1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modifyPermissions</a:t>
            </a:r>
            <a:r>
              <a:rPr lang="en-US" sz="1050" b="0" dirty="0">
                <a:solidFill>
                  <a:srgbClr val="FF5C39"/>
                </a:solidFill>
                <a:effectLst/>
                <a:latin typeface="Consolas" panose="020B0609020204030204" pitchFamily="49" charset="0"/>
              </a:rPr>
              <a:t>/action"</a:t>
            </a:r>
            <a:endParaRPr lang="en-US" sz="1050" dirty="0">
              <a:solidFill>
                <a:srgbClr val="FF5C39"/>
              </a:solidFill>
              <a:latin typeface="Consolas" panose="020B0609020204030204" pitchFamily="49" charset="0"/>
            </a:endParaRP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	     ]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    }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    ]</a:t>
            </a:r>
          </a:p>
          <a:p>
            <a:r>
              <a:rPr lang="en-US" sz="1050" b="0" dirty="0"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}</a:t>
            </a:r>
            <a:endParaRPr lang="en-US" sz="105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484154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CE603-A4E3-42B2-1C25-940501364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Recomended</a:t>
            </a:r>
            <a:r>
              <a:rPr lang="en-US"/>
              <a:t> Structure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9DABB61-108D-FAF3-FCC5-5576D1A6FBAB}"/>
              </a:ext>
            </a:extLst>
          </p:cNvPr>
          <p:cNvGrpSpPr/>
          <p:nvPr/>
        </p:nvGrpSpPr>
        <p:grpSpPr>
          <a:xfrm>
            <a:off x="1465110" y="2682798"/>
            <a:ext cx="670229" cy="547287"/>
            <a:chOff x="3455040" y="3384870"/>
            <a:chExt cx="670229" cy="547287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028E41E-044E-94C8-2707-D4F0EFE8B547}"/>
                </a:ext>
              </a:extLst>
            </p:cNvPr>
            <p:cNvSpPr/>
            <p:nvPr/>
          </p:nvSpPr>
          <p:spPr>
            <a:xfrm>
              <a:off x="3792344" y="3638436"/>
              <a:ext cx="332925" cy="203003"/>
            </a:xfrm>
            <a:custGeom>
              <a:avLst/>
              <a:gdLst>
                <a:gd name="connsiteX0" fmla="*/ 303145 w 332925"/>
                <a:gd name="connsiteY0" fmla="*/ 203002 h 203003"/>
                <a:gd name="connsiteX1" fmla="*/ 332885 w 332925"/>
                <a:gd name="connsiteY1" fmla="*/ 174005 h 203003"/>
                <a:gd name="connsiteX2" fmla="*/ 332889 w 332925"/>
                <a:gd name="connsiteY2" fmla="*/ 173630 h 203003"/>
                <a:gd name="connsiteX3" fmla="*/ 332145 w 332925"/>
                <a:gd name="connsiteY3" fmla="*/ 168796 h 203003"/>
                <a:gd name="connsiteX4" fmla="*/ 166324 w 332925"/>
                <a:gd name="connsiteY4" fmla="*/ 0 h 203003"/>
                <a:gd name="connsiteX5" fmla="*/ 130 w 332925"/>
                <a:gd name="connsiteY5" fmla="*/ 168796 h 203003"/>
                <a:gd name="connsiteX6" fmla="*/ 26899 w 332925"/>
                <a:gd name="connsiteY6" fmla="*/ 201514 h 203003"/>
                <a:gd name="connsiteX7" fmla="*/ 303145 w 332925"/>
                <a:gd name="connsiteY7" fmla="*/ 201514 h 20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925" h="203003">
                  <a:moveTo>
                    <a:pt x="303145" y="203002"/>
                  </a:moveTo>
                  <a:cubicBezTo>
                    <a:pt x="319367" y="203206"/>
                    <a:pt x="332681" y="190223"/>
                    <a:pt x="332885" y="174005"/>
                  </a:cubicBezTo>
                  <a:cubicBezTo>
                    <a:pt x="332889" y="173879"/>
                    <a:pt x="332889" y="173756"/>
                    <a:pt x="332889" y="173630"/>
                  </a:cubicBezTo>
                  <a:cubicBezTo>
                    <a:pt x="333027" y="171983"/>
                    <a:pt x="332774" y="170324"/>
                    <a:pt x="332145" y="168796"/>
                  </a:cubicBezTo>
                  <a:cubicBezTo>
                    <a:pt x="320620" y="75847"/>
                    <a:pt x="267453" y="0"/>
                    <a:pt x="166324" y="0"/>
                  </a:cubicBezTo>
                  <a:cubicBezTo>
                    <a:pt x="65195" y="0"/>
                    <a:pt x="10540" y="65436"/>
                    <a:pt x="130" y="168796"/>
                  </a:cubicBezTo>
                  <a:cubicBezTo>
                    <a:pt x="-1387" y="185185"/>
                    <a:pt x="10535" y="199756"/>
                    <a:pt x="26899" y="201514"/>
                  </a:cubicBezTo>
                  <a:lnTo>
                    <a:pt x="303145" y="201514"/>
                  </a:lnTo>
                  <a:close/>
                </a:path>
              </a:pathLst>
            </a:custGeom>
            <a:solidFill>
              <a:srgbClr val="0078D4"/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B8FF43E-49A0-19F5-91D5-50F3B9A9AF45}"/>
                </a:ext>
              </a:extLst>
            </p:cNvPr>
            <p:cNvSpPr/>
            <p:nvPr/>
          </p:nvSpPr>
          <p:spPr>
            <a:xfrm>
              <a:off x="3908475" y="3646988"/>
              <a:ext cx="99641" cy="130872"/>
            </a:xfrm>
            <a:custGeom>
              <a:avLst/>
              <a:gdLst>
                <a:gd name="connsiteX0" fmla="*/ 50565 w 99641"/>
                <a:gd name="connsiteY0" fmla="*/ 14872 h 130872"/>
                <a:gd name="connsiteX1" fmla="*/ 0 w 99641"/>
                <a:gd name="connsiteY1" fmla="*/ 0 h 130872"/>
                <a:gd name="connsiteX2" fmla="*/ 50193 w 99641"/>
                <a:gd name="connsiteY2" fmla="*/ 130873 h 130872"/>
                <a:gd name="connsiteX3" fmla="*/ 99642 w 99641"/>
                <a:gd name="connsiteY3" fmla="*/ 1115 h 130872"/>
                <a:gd name="connsiteX4" fmla="*/ 50565 w 99641"/>
                <a:gd name="connsiteY4" fmla="*/ 14872 h 130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41" h="130872">
                  <a:moveTo>
                    <a:pt x="50565" y="14872"/>
                  </a:moveTo>
                  <a:cubicBezTo>
                    <a:pt x="32610" y="15028"/>
                    <a:pt x="15013" y="9852"/>
                    <a:pt x="0" y="0"/>
                  </a:cubicBezTo>
                  <a:lnTo>
                    <a:pt x="50193" y="130873"/>
                  </a:lnTo>
                  <a:lnTo>
                    <a:pt x="99642" y="1115"/>
                  </a:lnTo>
                  <a:cubicBezTo>
                    <a:pt x="84852" y="10112"/>
                    <a:pt x="67875" y="14871"/>
                    <a:pt x="50565" y="14872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84984A6-6720-4E20-8B38-8B04C4B4092F}"/>
                </a:ext>
              </a:extLst>
            </p:cNvPr>
            <p:cNvSpPr/>
            <p:nvPr/>
          </p:nvSpPr>
          <p:spPr>
            <a:xfrm>
              <a:off x="3865718" y="3475217"/>
              <a:ext cx="186642" cy="186642"/>
            </a:xfrm>
            <a:custGeom>
              <a:avLst/>
              <a:gdLst>
                <a:gd name="connsiteX0" fmla="*/ 186642 w 186642"/>
                <a:gd name="connsiteY0" fmla="*/ 93321 h 186642"/>
                <a:gd name="connsiteX1" fmla="*/ 93321 w 186642"/>
                <a:gd name="connsiteY1" fmla="*/ 186642 h 186642"/>
                <a:gd name="connsiteX2" fmla="*/ 0 w 186642"/>
                <a:gd name="connsiteY2" fmla="*/ 93321 h 186642"/>
                <a:gd name="connsiteX3" fmla="*/ 93321 w 186642"/>
                <a:gd name="connsiteY3" fmla="*/ 0 h 186642"/>
                <a:gd name="connsiteX4" fmla="*/ 186642 w 186642"/>
                <a:gd name="connsiteY4" fmla="*/ 93321 h 186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642" h="186642">
                  <a:moveTo>
                    <a:pt x="186642" y="93321"/>
                  </a:moveTo>
                  <a:cubicBezTo>
                    <a:pt x="186642" y="144861"/>
                    <a:pt x="144861" y="186642"/>
                    <a:pt x="93321" y="186642"/>
                  </a:cubicBezTo>
                  <a:cubicBezTo>
                    <a:pt x="41781" y="186642"/>
                    <a:pt x="0" y="144861"/>
                    <a:pt x="0" y="93321"/>
                  </a:cubicBezTo>
                  <a:cubicBezTo>
                    <a:pt x="0" y="41781"/>
                    <a:pt x="41781" y="0"/>
                    <a:pt x="93321" y="0"/>
                  </a:cubicBezTo>
                  <a:cubicBezTo>
                    <a:pt x="144861" y="0"/>
                    <a:pt x="186642" y="41781"/>
                    <a:pt x="186642" y="93321"/>
                  </a:cubicBezTo>
                  <a:close/>
                </a:path>
              </a:pathLst>
            </a:custGeom>
            <a:solidFill>
              <a:srgbClr val="0078D4"/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A872923-B658-DA47-B042-6BE636D6D2ED}"/>
                </a:ext>
              </a:extLst>
            </p:cNvPr>
            <p:cNvSpPr/>
            <p:nvPr/>
          </p:nvSpPr>
          <p:spPr>
            <a:xfrm>
              <a:off x="3455040" y="3630629"/>
              <a:ext cx="497818" cy="301528"/>
            </a:xfrm>
            <a:custGeom>
              <a:avLst/>
              <a:gdLst>
                <a:gd name="connsiteX0" fmla="*/ 453435 w 497818"/>
                <a:gd name="connsiteY0" fmla="*/ 301528 h 301528"/>
                <a:gd name="connsiteX1" fmla="*/ 497679 w 497818"/>
                <a:gd name="connsiteY1" fmla="*/ 257284 h 301528"/>
                <a:gd name="connsiteX2" fmla="*/ 497679 w 497818"/>
                <a:gd name="connsiteY2" fmla="*/ 252079 h 301528"/>
                <a:gd name="connsiteX3" fmla="*/ 250062 w 497818"/>
                <a:gd name="connsiteY3" fmla="*/ 0 h 301528"/>
                <a:gd name="connsiteX4" fmla="*/ 214 w 497818"/>
                <a:gd name="connsiteY4" fmla="*/ 250964 h 301528"/>
                <a:gd name="connsiteX5" fmla="*/ 39996 w 497818"/>
                <a:gd name="connsiteY5" fmla="*/ 299669 h 301528"/>
                <a:gd name="connsiteX6" fmla="*/ 452692 w 497818"/>
                <a:gd name="connsiteY6" fmla="*/ 299669 h 301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7818" h="301528">
                  <a:moveTo>
                    <a:pt x="453435" y="301528"/>
                  </a:moveTo>
                  <a:cubicBezTo>
                    <a:pt x="477870" y="301528"/>
                    <a:pt x="497679" y="281719"/>
                    <a:pt x="497679" y="257284"/>
                  </a:cubicBezTo>
                  <a:cubicBezTo>
                    <a:pt x="497865" y="255555"/>
                    <a:pt x="497865" y="253808"/>
                    <a:pt x="497679" y="252079"/>
                  </a:cubicBezTo>
                  <a:cubicBezTo>
                    <a:pt x="480205" y="113027"/>
                    <a:pt x="401012" y="0"/>
                    <a:pt x="250062" y="0"/>
                  </a:cubicBezTo>
                  <a:cubicBezTo>
                    <a:pt x="99112" y="0"/>
                    <a:pt x="16573" y="95924"/>
                    <a:pt x="214" y="250964"/>
                  </a:cubicBezTo>
                  <a:cubicBezTo>
                    <a:pt x="-2166" y="275372"/>
                    <a:pt x="15602" y="297130"/>
                    <a:pt x="39996" y="299669"/>
                  </a:cubicBezTo>
                  <a:lnTo>
                    <a:pt x="452692" y="299669"/>
                  </a:lnTo>
                  <a:close/>
                </a:path>
              </a:pathLst>
            </a:custGeom>
            <a:gradFill>
              <a:gsLst>
                <a:gs pos="22000">
                  <a:srgbClr val="32D4F5"/>
                </a:gs>
                <a:gs pos="100000">
                  <a:srgbClr val="198AB3"/>
                </a:gs>
              </a:gsLst>
              <a:lin ang="5400000" scaled="1"/>
            </a:gra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16D8265-D916-4F09-DF03-517D75A03435}"/>
                </a:ext>
              </a:extLst>
            </p:cNvPr>
            <p:cNvSpPr/>
            <p:nvPr/>
          </p:nvSpPr>
          <p:spPr>
            <a:xfrm>
              <a:off x="3632601" y="3641411"/>
              <a:ext cx="148719" cy="195193"/>
            </a:xfrm>
            <a:custGeom>
              <a:avLst/>
              <a:gdLst>
                <a:gd name="connsiteX0" fmla="*/ 74360 w 148719"/>
                <a:gd name="connsiteY0" fmla="*/ 22308 h 195193"/>
                <a:gd name="connsiteX1" fmla="*/ 0 w 148719"/>
                <a:gd name="connsiteY1" fmla="*/ 0 h 195193"/>
                <a:gd name="connsiteX2" fmla="*/ 74360 w 148719"/>
                <a:gd name="connsiteY2" fmla="*/ 195194 h 195193"/>
                <a:gd name="connsiteX3" fmla="*/ 148719 w 148719"/>
                <a:gd name="connsiteY3" fmla="*/ 1487 h 195193"/>
                <a:gd name="connsiteX4" fmla="*/ 74360 w 148719"/>
                <a:gd name="connsiteY4" fmla="*/ 22308 h 19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719" h="195193">
                  <a:moveTo>
                    <a:pt x="74360" y="22308"/>
                  </a:moveTo>
                  <a:cubicBezTo>
                    <a:pt x="47952" y="22123"/>
                    <a:pt x="22148" y="14383"/>
                    <a:pt x="0" y="0"/>
                  </a:cubicBezTo>
                  <a:lnTo>
                    <a:pt x="74360" y="195194"/>
                  </a:lnTo>
                  <a:lnTo>
                    <a:pt x="148719" y="1487"/>
                  </a:lnTo>
                  <a:cubicBezTo>
                    <a:pt x="126339" y="15180"/>
                    <a:pt x="100596" y="22388"/>
                    <a:pt x="74360" y="22308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C101017-CD3A-9E99-F736-3BADE2864375}"/>
                </a:ext>
              </a:extLst>
            </p:cNvPr>
            <p:cNvSpPr/>
            <p:nvPr/>
          </p:nvSpPr>
          <p:spPr>
            <a:xfrm>
              <a:off x="3566421" y="3384870"/>
              <a:ext cx="278848" cy="278848"/>
            </a:xfrm>
            <a:custGeom>
              <a:avLst/>
              <a:gdLst>
                <a:gd name="connsiteX0" fmla="*/ 278848 w 278848"/>
                <a:gd name="connsiteY0" fmla="*/ 139424 h 278848"/>
                <a:gd name="connsiteX1" fmla="*/ 139424 w 278848"/>
                <a:gd name="connsiteY1" fmla="*/ 278848 h 278848"/>
                <a:gd name="connsiteX2" fmla="*/ 0 w 278848"/>
                <a:gd name="connsiteY2" fmla="*/ 139424 h 278848"/>
                <a:gd name="connsiteX3" fmla="*/ 139424 w 278848"/>
                <a:gd name="connsiteY3" fmla="*/ 0 h 278848"/>
                <a:gd name="connsiteX4" fmla="*/ 278848 w 278848"/>
                <a:gd name="connsiteY4" fmla="*/ 139424 h 27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848" h="278848">
                  <a:moveTo>
                    <a:pt x="278848" y="139424"/>
                  </a:moveTo>
                  <a:cubicBezTo>
                    <a:pt x="278848" y="216426"/>
                    <a:pt x="216426" y="278848"/>
                    <a:pt x="139424" y="278848"/>
                  </a:cubicBezTo>
                  <a:cubicBezTo>
                    <a:pt x="62422" y="278848"/>
                    <a:pt x="0" y="216426"/>
                    <a:pt x="0" y="139424"/>
                  </a:cubicBezTo>
                  <a:cubicBezTo>
                    <a:pt x="0" y="62422"/>
                    <a:pt x="62422" y="0"/>
                    <a:pt x="139424" y="0"/>
                  </a:cubicBezTo>
                  <a:cubicBezTo>
                    <a:pt x="216426" y="0"/>
                    <a:pt x="278848" y="62422"/>
                    <a:pt x="278848" y="139424"/>
                  </a:cubicBezTo>
                  <a:close/>
                </a:path>
              </a:pathLst>
            </a:custGeom>
            <a:gradFill>
              <a:gsLst>
                <a:gs pos="22000">
                  <a:srgbClr val="32D4F5"/>
                </a:gs>
                <a:gs pos="100000">
                  <a:srgbClr val="198AB3"/>
                </a:gs>
              </a:gsLst>
              <a:lin ang="5124072" scaled="1"/>
            </a:gra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B195B0D4-2260-1EFF-9D22-1565269A3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94494" y="3627916"/>
            <a:ext cx="669236" cy="669236"/>
          </a:xfrm>
          <a:prstGeom prst="rect">
            <a:avLst/>
          </a:prstGeom>
        </p:spPr>
      </p:pic>
      <p:grpSp>
        <p:nvGrpSpPr>
          <p:cNvPr id="25" name="Graphic 8">
            <a:extLst>
              <a:ext uri="{FF2B5EF4-FFF2-40B4-BE49-F238E27FC236}">
                <a16:creationId xmlns:a16="http://schemas.microsoft.com/office/drawing/2014/main" id="{EEC26305-9E4B-13A0-BD9F-79DAE0E7FEA3}"/>
              </a:ext>
            </a:extLst>
          </p:cNvPr>
          <p:cNvGrpSpPr/>
          <p:nvPr/>
        </p:nvGrpSpPr>
        <p:grpSpPr>
          <a:xfrm>
            <a:off x="3308427" y="5594755"/>
            <a:ext cx="507636" cy="558886"/>
            <a:chOff x="3456125" y="3983443"/>
            <a:chExt cx="507636" cy="558886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1F73F47-2CCC-FBE4-5548-CDB96F577C88}"/>
                </a:ext>
              </a:extLst>
            </p:cNvPr>
            <p:cNvSpPr/>
            <p:nvPr/>
          </p:nvSpPr>
          <p:spPr>
            <a:xfrm>
              <a:off x="3456125" y="4234518"/>
              <a:ext cx="507636" cy="307811"/>
            </a:xfrm>
            <a:custGeom>
              <a:avLst/>
              <a:gdLst>
                <a:gd name="connsiteX0" fmla="*/ 462351 w 507636"/>
                <a:gd name="connsiteY0" fmla="*/ 307811 h 307811"/>
                <a:gd name="connsiteX1" fmla="*/ 507636 w 507636"/>
                <a:gd name="connsiteY1" fmla="*/ 262824 h 307811"/>
                <a:gd name="connsiteX2" fmla="*/ 507339 w 507636"/>
                <a:gd name="connsiteY2" fmla="*/ 257396 h 307811"/>
                <a:gd name="connsiteX3" fmla="*/ 254219 w 507636"/>
                <a:gd name="connsiteY3" fmla="*/ 0 h 307811"/>
                <a:gd name="connsiteX4" fmla="*/ 244 w 507636"/>
                <a:gd name="connsiteY4" fmla="*/ 257767 h 307811"/>
                <a:gd name="connsiteX5" fmla="*/ 40702 w 507636"/>
                <a:gd name="connsiteY5" fmla="*/ 307547 h 307811"/>
                <a:gd name="connsiteX6" fmla="*/ 40732 w 507636"/>
                <a:gd name="connsiteY6" fmla="*/ 307551 h 307811"/>
                <a:gd name="connsiteX7" fmla="*/ 45268 w 507636"/>
                <a:gd name="connsiteY7" fmla="*/ 307811 h 307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7636" h="307811">
                  <a:moveTo>
                    <a:pt x="462351" y="307811"/>
                  </a:moveTo>
                  <a:cubicBezTo>
                    <a:pt x="487269" y="307875"/>
                    <a:pt x="507532" y="287742"/>
                    <a:pt x="507636" y="262824"/>
                  </a:cubicBezTo>
                  <a:cubicBezTo>
                    <a:pt x="507632" y="261009"/>
                    <a:pt x="507532" y="259199"/>
                    <a:pt x="507339" y="257396"/>
                  </a:cubicBezTo>
                  <a:cubicBezTo>
                    <a:pt x="489567" y="115518"/>
                    <a:pt x="408626" y="0"/>
                    <a:pt x="254219" y="0"/>
                  </a:cubicBezTo>
                  <a:cubicBezTo>
                    <a:pt x="97097" y="0"/>
                    <a:pt x="16045" y="97820"/>
                    <a:pt x="244" y="257767"/>
                  </a:cubicBezTo>
                  <a:cubicBezTo>
                    <a:pt x="-2331" y="282685"/>
                    <a:pt x="15783" y="304975"/>
                    <a:pt x="40702" y="307547"/>
                  </a:cubicBezTo>
                  <a:cubicBezTo>
                    <a:pt x="40712" y="307547"/>
                    <a:pt x="40722" y="307551"/>
                    <a:pt x="40732" y="307551"/>
                  </a:cubicBezTo>
                  <a:cubicBezTo>
                    <a:pt x="42238" y="307730"/>
                    <a:pt x="43753" y="307819"/>
                    <a:pt x="45268" y="30781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D49D736-F44A-0E9D-2108-336E76A91D0A}"/>
                </a:ext>
              </a:extLst>
            </p:cNvPr>
            <p:cNvSpPr/>
            <p:nvPr/>
          </p:nvSpPr>
          <p:spPr>
            <a:xfrm>
              <a:off x="3635687" y="4245449"/>
              <a:ext cx="152065" cy="199320"/>
            </a:xfrm>
            <a:custGeom>
              <a:avLst/>
              <a:gdLst>
                <a:gd name="connsiteX0" fmla="*/ 77074 w 152065"/>
                <a:gd name="connsiteY0" fmla="*/ 22680 h 199320"/>
                <a:gd name="connsiteX1" fmla="*/ 0 w 152065"/>
                <a:gd name="connsiteY1" fmla="*/ 0 h 199320"/>
                <a:gd name="connsiteX2" fmla="*/ 76293 w 152065"/>
                <a:gd name="connsiteY2" fmla="*/ 199321 h 199320"/>
                <a:gd name="connsiteX3" fmla="*/ 152065 w 152065"/>
                <a:gd name="connsiteY3" fmla="*/ 1338 h 199320"/>
                <a:gd name="connsiteX4" fmla="*/ 77074 w 152065"/>
                <a:gd name="connsiteY4" fmla="*/ 22680 h 19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065" h="199320">
                  <a:moveTo>
                    <a:pt x="77074" y="22680"/>
                  </a:moveTo>
                  <a:cubicBezTo>
                    <a:pt x="49731" y="22721"/>
                    <a:pt x="22962" y="14844"/>
                    <a:pt x="0" y="0"/>
                  </a:cubicBezTo>
                  <a:lnTo>
                    <a:pt x="76293" y="199321"/>
                  </a:lnTo>
                  <a:lnTo>
                    <a:pt x="152065" y="1338"/>
                  </a:lnTo>
                  <a:cubicBezTo>
                    <a:pt x="129557" y="15327"/>
                    <a:pt x="103575" y="22721"/>
                    <a:pt x="77074" y="22680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E08EF53-173E-BDA4-26C1-B24E88CB7075}"/>
                </a:ext>
              </a:extLst>
            </p:cNvPr>
            <p:cNvSpPr/>
            <p:nvPr/>
          </p:nvSpPr>
          <p:spPr>
            <a:xfrm>
              <a:off x="3569358" y="3983443"/>
              <a:ext cx="284722" cy="284722"/>
            </a:xfrm>
            <a:custGeom>
              <a:avLst/>
              <a:gdLst>
                <a:gd name="connsiteX0" fmla="*/ 284723 w 284722"/>
                <a:gd name="connsiteY0" fmla="*/ 142361 h 284722"/>
                <a:gd name="connsiteX1" fmla="*/ 142361 w 284722"/>
                <a:gd name="connsiteY1" fmla="*/ 284723 h 284722"/>
                <a:gd name="connsiteX2" fmla="*/ 0 w 284722"/>
                <a:gd name="connsiteY2" fmla="*/ 142361 h 284722"/>
                <a:gd name="connsiteX3" fmla="*/ 142361 w 284722"/>
                <a:gd name="connsiteY3" fmla="*/ 0 h 284722"/>
                <a:gd name="connsiteX4" fmla="*/ 284723 w 284722"/>
                <a:gd name="connsiteY4" fmla="*/ 142361 h 28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722" h="284722">
                  <a:moveTo>
                    <a:pt x="284723" y="142361"/>
                  </a:moveTo>
                  <a:cubicBezTo>
                    <a:pt x="284723" y="220985"/>
                    <a:pt x="220985" y="284723"/>
                    <a:pt x="142361" y="284723"/>
                  </a:cubicBezTo>
                  <a:cubicBezTo>
                    <a:pt x="63737" y="284723"/>
                    <a:pt x="0" y="220985"/>
                    <a:pt x="0" y="142361"/>
                  </a:cubicBezTo>
                  <a:cubicBezTo>
                    <a:pt x="0" y="63737"/>
                    <a:pt x="63737" y="0"/>
                    <a:pt x="142361" y="0"/>
                  </a:cubicBezTo>
                  <a:cubicBezTo>
                    <a:pt x="220985" y="0"/>
                    <a:pt x="284723" y="63737"/>
                    <a:pt x="284723" y="14236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32" name="Graphic 29">
            <a:extLst>
              <a:ext uri="{FF2B5EF4-FFF2-40B4-BE49-F238E27FC236}">
                <a16:creationId xmlns:a16="http://schemas.microsoft.com/office/drawing/2014/main" id="{74E91E45-DE50-B182-E9DC-CC3563D569C7}"/>
              </a:ext>
            </a:extLst>
          </p:cNvPr>
          <p:cNvGrpSpPr/>
          <p:nvPr/>
        </p:nvGrpSpPr>
        <p:grpSpPr>
          <a:xfrm>
            <a:off x="929241" y="1875363"/>
            <a:ext cx="583526" cy="518747"/>
            <a:chOff x="6658529" y="1890351"/>
            <a:chExt cx="583526" cy="518747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24DB202-C998-392B-87FC-F1C5DBDDC122}"/>
                </a:ext>
              </a:extLst>
            </p:cNvPr>
            <p:cNvSpPr/>
            <p:nvPr/>
          </p:nvSpPr>
          <p:spPr>
            <a:xfrm>
              <a:off x="6658529" y="1890351"/>
              <a:ext cx="583461" cy="518747"/>
            </a:xfrm>
            <a:custGeom>
              <a:avLst/>
              <a:gdLst>
                <a:gd name="connsiteX0" fmla="*/ 572083 w 583461"/>
                <a:gd name="connsiteY0" fmla="*/ 290726 h 518747"/>
                <a:gd name="connsiteX1" fmla="*/ 328947 w 583461"/>
                <a:gd name="connsiteY1" fmla="*/ 16436 h 518747"/>
                <a:gd name="connsiteX2" fmla="*/ 254580 w 583461"/>
                <a:gd name="connsiteY2" fmla="*/ 16436 h 518747"/>
                <a:gd name="connsiteX3" fmla="*/ 11443 w 583461"/>
                <a:gd name="connsiteY3" fmla="*/ 290726 h 518747"/>
                <a:gd name="connsiteX4" fmla="*/ 21915 w 583461"/>
                <a:gd name="connsiteY4" fmla="*/ 359161 h 518747"/>
                <a:gd name="connsiteX5" fmla="*/ 265018 w 583461"/>
                <a:gd name="connsiteY5" fmla="*/ 511137 h 518747"/>
                <a:gd name="connsiteX6" fmla="*/ 318444 w 583461"/>
                <a:gd name="connsiteY6" fmla="*/ 511137 h 518747"/>
                <a:gd name="connsiteX7" fmla="*/ 561547 w 583461"/>
                <a:gd name="connsiteY7" fmla="*/ 359161 h 518747"/>
                <a:gd name="connsiteX8" fmla="*/ 572018 w 583461"/>
                <a:gd name="connsiteY8" fmla="*/ 290726 h 518747"/>
                <a:gd name="connsiteX9" fmla="*/ 572018 w 583461"/>
                <a:gd name="connsiteY9" fmla="*/ 290726 h 51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461" h="518747">
                  <a:moveTo>
                    <a:pt x="572083" y="290726"/>
                  </a:moveTo>
                  <a:lnTo>
                    <a:pt x="328947" y="16436"/>
                  </a:lnTo>
                  <a:cubicBezTo>
                    <a:pt x="309529" y="-5479"/>
                    <a:pt x="274031" y="-5479"/>
                    <a:pt x="254580" y="16436"/>
                  </a:cubicBezTo>
                  <a:lnTo>
                    <a:pt x="11443" y="290726"/>
                  </a:lnTo>
                  <a:cubicBezTo>
                    <a:pt x="-7327" y="311928"/>
                    <a:pt x="-2431" y="343924"/>
                    <a:pt x="21915" y="359161"/>
                  </a:cubicBezTo>
                  <a:lnTo>
                    <a:pt x="265018" y="511137"/>
                  </a:lnTo>
                  <a:cubicBezTo>
                    <a:pt x="281227" y="521284"/>
                    <a:pt x="302234" y="521284"/>
                    <a:pt x="318444" y="511137"/>
                  </a:cubicBezTo>
                  <a:lnTo>
                    <a:pt x="561547" y="359161"/>
                  </a:lnTo>
                  <a:cubicBezTo>
                    <a:pt x="585893" y="343957"/>
                    <a:pt x="590789" y="311928"/>
                    <a:pt x="572018" y="290726"/>
                  </a:cubicBezTo>
                  <a:lnTo>
                    <a:pt x="572018" y="290726"/>
                  </a:lnTo>
                  <a:close/>
                </a:path>
              </a:pathLst>
            </a:custGeom>
            <a:gradFill>
              <a:gsLst>
                <a:gs pos="0">
                  <a:srgbClr val="225086"/>
                </a:gs>
                <a:gs pos="50000">
                  <a:srgbClr val="1152A5"/>
                </a:gs>
                <a:gs pos="100000">
                  <a:srgbClr val="0055C5"/>
                </a:gs>
              </a:gsLst>
              <a:lin ang="18632926" scaled="1"/>
            </a:gra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9C9AFA2-4188-34E9-344D-96102EBE7B97}"/>
                </a:ext>
              </a:extLst>
            </p:cNvPr>
            <p:cNvSpPr/>
            <p:nvPr/>
          </p:nvSpPr>
          <p:spPr>
            <a:xfrm>
              <a:off x="6658561" y="1890351"/>
              <a:ext cx="412521" cy="439071"/>
            </a:xfrm>
            <a:custGeom>
              <a:avLst/>
              <a:gdLst>
                <a:gd name="connsiteX0" fmla="*/ 328947 w 412521"/>
                <a:gd name="connsiteY0" fmla="*/ 16436 h 439071"/>
                <a:gd name="connsiteX1" fmla="*/ 254580 w 412521"/>
                <a:gd name="connsiteY1" fmla="*/ 16436 h 439071"/>
                <a:gd name="connsiteX2" fmla="*/ 11443 w 412521"/>
                <a:gd name="connsiteY2" fmla="*/ 290726 h 439071"/>
                <a:gd name="connsiteX3" fmla="*/ 21915 w 412521"/>
                <a:gd name="connsiteY3" fmla="*/ 359161 h 439071"/>
                <a:gd name="connsiteX4" fmla="*/ 123254 w 412521"/>
                <a:gd name="connsiteY4" fmla="*/ 422506 h 439071"/>
                <a:gd name="connsiteX5" fmla="*/ 178851 w 412521"/>
                <a:gd name="connsiteY5" fmla="*/ 439072 h 439071"/>
                <a:gd name="connsiteX6" fmla="*/ 233184 w 412521"/>
                <a:gd name="connsiteY6" fmla="*/ 423284 h 439071"/>
                <a:gd name="connsiteX7" fmla="*/ 233249 w 412521"/>
                <a:gd name="connsiteY7" fmla="*/ 423252 h 439071"/>
                <a:gd name="connsiteX8" fmla="*/ 291731 w 412521"/>
                <a:gd name="connsiteY8" fmla="*/ 386684 h 439071"/>
                <a:gd name="connsiteX9" fmla="*/ 150258 w 412521"/>
                <a:gd name="connsiteY9" fmla="*/ 298247 h 439071"/>
                <a:gd name="connsiteX10" fmla="*/ 295297 w 412521"/>
                <a:gd name="connsiteY10" fmla="*/ 134633 h 439071"/>
                <a:gd name="connsiteX11" fmla="*/ 369924 w 412521"/>
                <a:gd name="connsiteY11" fmla="*/ 101372 h 439071"/>
                <a:gd name="connsiteX12" fmla="*/ 412521 w 412521"/>
                <a:gd name="connsiteY12" fmla="*/ 110838 h 439071"/>
                <a:gd name="connsiteX13" fmla="*/ 328915 w 412521"/>
                <a:gd name="connsiteY13" fmla="*/ 16533 h 439071"/>
                <a:gd name="connsiteX14" fmla="*/ 328915 w 412521"/>
                <a:gd name="connsiteY14" fmla="*/ 16468 h 439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2521" h="439071">
                  <a:moveTo>
                    <a:pt x="328947" y="16436"/>
                  </a:moveTo>
                  <a:cubicBezTo>
                    <a:pt x="309529" y="-5479"/>
                    <a:pt x="274031" y="-5479"/>
                    <a:pt x="254580" y="16436"/>
                  </a:cubicBezTo>
                  <a:lnTo>
                    <a:pt x="11443" y="290726"/>
                  </a:lnTo>
                  <a:cubicBezTo>
                    <a:pt x="-7327" y="311928"/>
                    <a:pt x="-2431" y="343924"/>
                    <a:pt x="21915" y="359161"/>
                  </a:cubicBezTo>
                  <a:cubicBezTo>
                    <a:pt x="21915" y="359161"/>
                    <a:pt x="111907" y="415406"/>
                    <a:pt x="123254" y="422506"/>
                  </a:cubicBezTo>
                  <a:cubicBezTo>
                    <a:pt x="135832" y="430351"/>
                    <a:pt x="156742" y="439072"/>
                    <a:pt x="178851" y="439072"/>
                  </a:cubicBezTo>
                  <a:cubicBezTo>
                    <a:pt x="198983" y="439072"/>
                    <a:pt x="217655" y="433236"/>
                    <a:pt x="233184" y="423284"/>
                  </a:cubicBezTo>
                  <a:cubicBezTo>
                    <a:pt x="233184" y="423284"/>
                    <a:pt x="233184" y="423284"/>
                    <a:pt x="233249" y="423252"/>
                  </a:cubicBezTo>
                  <a:lnTo>
                    <a:pt x="291731" y="386684"/>
                  </a:lnTo>
                  <a:lnTo>
                    <a:pt x="150258" y="298247"/>
                  </a:lnTo>
                  <a:lnTo>
                    <a:pt x="295297" y="134633"/>
                  </a:lnTo>
                  <a:cubicBezTo>
                    <a:pt x="313127" y="114306"/>
                    <a:pt x="339937" y="101372"/>
                    <a:pt x="369924" y="101372"/>
                  </a:cubicBezTo>
                  <a:cubicBezTo>
                    <a:pt x="385225" y="101372"/>
                    <a:pt x="399651" y="104840"/>
                    <a:pt x="412521" y="110838"/>
                  </a:cubicBezTo>
                  <a:lnTo>
                    <a:pt x="328915" y="16533"/>
                  </a:lnTo>
                  <a:lnTo>
                    <a:pt x="328915" y="16468"/>
                  </a:lnTo>
                  <a:close/>
                </a:path>
              </a:pathLst>
            </a:custGeom>
            <a:gradFill>
              <a:gsLst>
                <a:gs pos="0">
                  <a:srgbClr val="66DDFF"/>
                </a:gs>
                <a:gs pos="50000">
                  <a:srgbClr val="34B8F1"/>
                </a:gs>
                <a:gs pos="100000">
                  <a:srgbClr val="0294E4"/>
                </a:gs>
              </a:gsLst>
              <a:lin ang="16200000" scaled="1"/>
            </a:gra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64133C8-DC34-883F-1525-70BE763CCA9B}"/>
                </a:ext>
              </a:extLst>
            </p:cNvPr>
            <p:cNvSpPr/>
            <p:nvPr/>
          </p:nvSpPr>
          <p:spPr>
            <a:xfrm>
              <a:off x="6808819" y="2028939"/>
              <a:ext cx="283010" cy="248096"/>
            </a:xfrm>
            <a:custGeom>
              <a:avLst/>
              <a:gdLst>
                <a:gd name="connsiteX0" fmla="*/ 0 w 283010"/>
                <a:gd name="connsiteY0" fmla="*/ 159659 h 248096"/>
                <a:gd name="connsiteX1" fmla="*/ 1686 w 283010"/>
                <a:gd name="connsiteY1" fmla="*/ 160697 h 248096"/>
                <a:gd name="connsiteX2" fmla="*/ 141505 w 283010"/>
                <a:gd name="connsiteY2" fmla="*/ 248096 h 248096"/>
                <a:gd name="connsiteX3" fmla="*/ 141505 w 283010"/>
                <a:gd name="connsiteY3" fmla="*/ 248096 h 248096"/>
                <a:gd name="connsiteX4" fmla="*/ 282978 w 283010"/>
                <a:gd name="connsiteY4" fmla="*/ 159659 h 248096"/>
                <a:gd name="connsiteX5" fmla="*/ 283011 w 283010"/>
                <a:gd name="connsiteY5" fmla="*/ 159659 h 248096"/>
                <a:gd name="connsiteX6" fmla="*/ 282978 w 283010"/>
                <a:gd name="connsiteY6" fmla="*/ 159659 h 248096"/>
                <a:gd name="connsiteX7" fmla="*/ 141505 w 283010"/>
                <a:gd name="connsiteY7" fmla="*/ 0 h 248096"/>
                <a:gd name="connsiteX8" fmla="*/ 0 w 283010"/>
                <a:gd name="connsiteY8" fmla="*/ 159659 h 248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3010" h="248096">
                  <a:moveTo>
                    <a:pt x="0" y="159659"/>
                  </a:moveTo>
                  <a:lnTo>
                    <a:pt x="1686" y="160697"/>
                  </a:lnTo>
                  <a:lnTo>
                    <a:pt x="141505" y="248096"/>
                  </a:lnTo>
                  <a:lnTo>
                    <a:pt x="141505" y="248096"/>
                  </a:lnTo>
                  <a:lnTo>
                    <a:pt x="282978" y="159659"/>
                  </a:lnTo>
                  <a:lnTo>
                    <a:pt x="283011" y="159659"/>
                  </a:lnTo>
                  <a:lnTo>
                    <a:pt x="282978" y="159659"/>
                  </a:lnTo>
                  <a:lnTo>
                    <a:pt x="141505" y="0"/>
                  </a:lnTo>
                  <a:lnTo>
                    <a:pt x="0" y="159659"/>
                  </a:lnTo>
                  <a:close/>
                </a:path>
              </a:pathLst>
            </a:custGeom>
            <a:gradFill>
              <a:gsLst>
                <a:gs pos="0">
                  <a:srgbClr val="44DBF9"/>
                </a:gs>
                <a:gs pos="50000">
                  <a:srgbClr val="87E9FC"/>
                </a:gs>
                <a:gs pos="100000">
                  <a:srgbClr val="CBF8FF"/>
                </a:gs>
              </a:gsLst>
              <a:lin ang="16200000" scaled="1"/>
            </a:gra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F50A61C-01E2-4908-6E53-4E583CB64023}"/>
                </a:ext>
              </a:extLst>
            </p:cNvPr>
            <p:cNvSpPr/>
            <p:nvPr/>
          </p:nvSpPr>
          <p:spPr>
            <a:xfrm>
              <a:off x="6950324" y="1890351"/>
              <a:ext cx="291730" cy="518723"/>
            </a:xfrm>
            <a:custGeom>
              <a:avLst/>
              <a:gdLst>
                <a:gd name="connsiteX0" fmla="*/ 0 w 291730"/>
                <a:gd name="connsiteY0" fmla="*/ 518723 h 518723"/>
                <a:gd name="connsiteX1" fmla="*/ 26713 w 291730"/>
                <a:gd name="connsiteY1" fmla="*/ 511137 h 518723"/>
                <a:gd name="connsiteX2" fmla="*/ 269816 w 291730"/>
                <a:gd name="connsiteY2" fmla="*/ 359161 h 518723"/>
                <a:gd name="connsiteX3" fmla="*/ 280287 w 291730"/>
                <a:gd name="connsiteY3" fmla="*/ 290726 h 518723"/>
                <a:gd name="connsiteX4" fmla="*/ 37184 w 291730"/>
                <a:gd name="connsiteY4" fmla="*/ 16436 h 518723"/>
                <a:gd name="connsiteX5" fmla="*/ 0 w 291730"/>
                <a:gd name="connsiteY5" fmla="*/ 0 h 518723"/>
                <a:gd name="connsiteX6" fmla="*/ 0 w 291730"/>
                <a:gd name="connsiteY6" fmla="*/ 518723 h 518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730" h="518723">
                  <a:moveTo>
                    <a:pt x="0" y="518723"/>
                  </a:moveTo>
                  <a:cubicBezTo>
                    <a:pt x="9304" y="518723"/>
                    <a:pt x="18608" y="516195"/>
                    <a:pt x="26713" y="511137"/>
                  </a:cubicBezTo>
                  <a:lnTo>
                    <a:pt x="269816" y="359161"/>
                  </a:lnTo>
                  <a:cubicBezTo>
                    <a:pt x="294162" y="343957"/>
                    <a:pt x="299058" y="311928"/>
                    <a:pt x="280287" y="290726"/>
                  </a:cubicBezTo>
                  <a:lnTo>
                    <a:pt x="37184" y="16436"/>
                  </a:lnTo>
                  <a:cubicBezTo>
                    <a:pt x="27458" y="5479"/>
                    <a:pt x="13745" y="0"/>
                    <a:pt x="0" y="0"/>
                  </a:cubicBezTo>
                  <a:lnTo>
                    <a:pt x="0" y="518723"/>
                  </a:lnTo>
                  <a:close/>
                </a:path>
              </a:pathLst>
            </a:custGeom>
            <a:gradFill>
              <a:gsLst>
                <a:gs pos="0">
                  <a:srgbClr val="041642"/>
                </a:gs>
                <a:gs pos="50000">
                  <a:srgbClr val="041642">
                    <a:alpha val="62353"/>
                  </a:srgbClr>
                </a:gs>
                <a:gs pos="100000">
                  <a:srgbClr val="041642">
                    <a:alpha val="24706"/>
                  </a:srgbClr>
                </a:gs>
              </a:gsLst>
              <a:lin ang="16200000" scaled="1"/>
            </a:gra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6B73B4B4-7AFE-C6D0-232E-4E12AF9B2B77}"/>
              </a:ext>
            </a:extLst>
          </p:cNvPr>
          <p:cNvSpPr txBox="1"/>
          <p:nvPr/>
        </p:nvSpPr>
        <p:spPr>
          <a:xfrm>
            <a:off x="1800225" y="1875363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err="1">
                <a:solidFill>
                  <a:srgbClr val="000000"/>
                </a:solidFill>
              </a:rPr>
              <a:t>Entra</a:t>
            </a:r>
            <a:r>
              <a:rPr lang="en-US" sz="2400">
                <a:solidFill>
                  <a:srgbClr val="000000"/>
                </a:solidFill>
              </a:rPr>
              <a:t> Tenant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46AC416-D779-3B84-84BA-EF3462C02B84}"/>
              </a:ext>
            </a:extLst>
          </p:cNvPr>
          <p:cNvSpPr txBox="1"/>
          <p:nvPr/>
        </p:nvSpPr>
        <p:spPr>
          <a:xfrm>
            <a:off x="2394494" y="2768420"/>
            <a:ext cx="3591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Assignment Group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61E724A-92CC-EE67-9A10-2DDC375AA358}"/>
              </a:ext>
            </a:extLst>
          </p:cNvPr>
          <p:cNvGrpSpPr/>
          <p:nvPr/>
        </p:nvGrpSpPr>
        <p:grpSpPr>
          <a:xfrm>
            <a:off x="2394494" y="4567269"/>
            <a:ext cx="670229" cy="547287"/>
            <a:chOff x="3455040" y="3384870"/>
            <a:chExt cx="670229" cy="547287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1CA38CB-2AD7-651D-FBEC-A5D5132F4B51}"/>
                </a:ext>
              </a:extLst>
            </p:cNvPr>
            <p:cNvSpPr/>
            <p:nvPr/>
          </p:nvSpPr>
          <p:spPr>
            <a:xfrm>
              <a:off x="3792344" y="3638436"/>
              <a:ext cx="332925" cy="203003"/>
            </a:xfrm>
            <a:custGeom>
              <a:avLst/>
              <a:gdLst>
                <a:gd name="connsiteX0" fmla="*/ 303145 w 332925"/>
                <a:gd name="connsiteY0" fmla="*/ 203002 h 203003"/>
                <a:gd name="connsiteX1" fmla="*/ 332885 w 332925"/>
                <a:gd name="connsiteY1" fmla="*/ 174005 h 203003"/>
                <a:gd name="connsiteX2" fmla="*/ 332889 w 332925"/>
                <a:gd name="connsiteY2" fmla="*/ 173630 h 203003"/>
                <a:gd name="connsiteX3" fmla="*/ 332145 w 332925"/>
                <a:gd name="connsiteY3" fmla="*/ 168796 h 203003"/>
                <a:gd name="connsiteX4" fmla="*/ 166324 w 332925"/>
                <a:gd name="connsiteY4" fmla="*/ 0 h 203003"/>
                <a:gd name="connsiteX5" fmla="*/ 130 w 332925"/>
                <a:gd name="connsiteY5" fmla="*/ 168796 h 203003"/>
                <a:gd name="connsiteX6" fmla="*/ 26899 w 332925"/>
                <a:gd name="connsiteY6" fmla="*/ 201514 h 203003"/>
                <a:gd name="connsiteX7" fmla="*/ 303145 w 332925"/>
                <a:gd name="connsiteY7" fmla="*/ 201514 h 20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925" h="203003">
                  <a:moveTo>
                    <a:pt x="303145" y="203002"/>
                  </a:moveTo>
                  <a:cubicBezTo>
                    <a:pt x="319367" y="203206"/>
                    <a:pt x="332681" y="190223"/>
                    <a:pt x="332885" y="174005"/>
                  </a:cubicBezTo>
                  <a:cubicBezTo>
                    <a:pt x="332889" y="173879"/>
                    <a:pt x="332889" y="173756"/>
                    <a:pt x="332889" y="173630"/>
                  </a:cubicBezTo>
                  <a:cubicBezTo>
                    <a:pt x="333027" y="171983"/>
                    <a:pt x="332774" y="170324"/>
                    <a:pt x="332145" y="168796"/>
                  </a:cubicBezTo>
                  <a:cubicBezTo>
                    <a:pt x="320620" y="75847"/>
                    <a:pt x="267453" y="0"/>
                    <a:pt x="166324" y="0"/>
                  </a:cubicBezTo>
                  <a:cubicBezTo>
                    <a:pt x="65195" y="0"/>
                    <a:pt x="10540" y="65436"/>
                    <a:pt x="130" y="168796"/>
                  </a:cubicBezTo>
                  <a:cubicBezTo>
                    <a:pt x="-1387" y="185185"/>
                    <a:pt x="10535" y="199756"/>
                    <a:pt x="26899" y="201514"/>
                  </a:cubicBezTo>
                  <a:lnTo>
                    <a:pt x="303145" y="201514"/>
                  </a:lnTo>
                  <a:close/>
                </a:path>
              </a:pathLst>
            </a:custGeom>
            <a:solidFill>
              <a:srgbClr val="0078D4"/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FC755B3-E8F7-8FA2-58E6-86B02F3B0508}"/>
                </a:ext>
              </a:extLst>
            </p:cNvPr>
            <p:cNvSpPr/>
            <p:nvPr/>
          </p:nvSpPr>
          <p:spPr>
            <a:xfrm>
              <a:off x="3908475" y="3646988"/>
              <a:ext cx="99641" cy="130872"/>
            </a:xfrm>
            <a:custGeom>
              <a:avLst/>
              <a:gdLst>
                <a:gd name="connsiteX0" fmla="*/ 50565 w 99641"/>
                <a:gd name="connsiteY0" fmla="*/ 14872 h 130872"/>
                <a:gd name="connsiteX1" fmla="*/ 0 w 99641"/>
                <a:gd name="connsiteY1" fmla="*/ 0 h 130872"/>
                <a:gd name="connsiteX2" fmla="*/ 50193 w 99641"/>
                <a:gd name="connsiteY2" fmla="*/ 130873 h 130872"/>
                <a:gd name="connsiteX3" fmla="*/ 99642 w 99641"/>
                <a:gd name="connsiteY3" fmla="*/ 1115 h 130872"/>
                <a:gd name="connsiteX4" fmla="*/ 50565 w 99641"/>
                <a:gd name="connsiteY4" fmla="*/ 14872 h 130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41" h="130872">
                  <a:moveTo>
                    <a:pt x="50565" y="14872"/>
                  </a:moveTo>
                  <a:cubicBezTo>
                    <a:pt x="32610" y="15028"/>
                    <a:pt x="15013" y="9852"/>
                    <a:pt x="0" y="0"/>
                  </a:cubicBezTo>
                  <a:lnTo>
                    <a:pt x="50193" y="130873"/>
                  </a:lnTo>
                  <a:lnTo>
                    <a:pt x="99642" y="1115"/>
                  </a:lnTo>
                  <a:cubicBezTo>
                    <a:pt x="84852" y="10112"/>
                    <a:pt x="67875" y="14871"/>
                    <a:pt x="50565" y="14872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1CD526A-AD8A-EFD5-4F43-CD32903F7413}"/>
                </a:ext>
              </a:extLst>
            </p:cNvPr>
            <p:cNvSpPr/>
            <p:nvPr/>
          </p:nvSpPr>
          <p:spPr>
            <a:xfrm>
              <a:off x="3865718" y="3475217"/>
              <a:ext cx="186642" cy="186642"/>
            </a:xfrm>
            <a:custGeom>
              <a:avLst/>
              <a:gdLst>
                <a:gd name="connsiteX0" fmla="*/ 186642 w 186642"/>
                <a:gd name="connsiteY0" fmla="*/ 93321 h 186642"/>
                <a:gd name="connsiteX1" fmla="*/ 93321 w 186642"/>
                <a:gd name="connsiteY1" fmla="*/ 186642 h 186642"/>
                <a:gd name="connsiteX2" fmla="*/ 0 w 186642"/>
                <a:gd name="connsiteY2" fmla="*/ 93321 h 186642"/>
                <a:gd name="connsiteX3" fmla="*/ 93321 w 186642"/>
                <a:gd name="connsiteY3" fmla="*/ 0 h 186642"/>
                <a:gd name="connsiteX4" fmla="*/ 186642 w 186642"/>
                <a:gd name="connsiteY4" fmla="*/ 93321 h 186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642" h="186642">
                  <a:moveTo>
                    <a:pt x="186642" y="93321"/>
                  </a:moveTo>
                  <a:cubicBezTo>
                    <a:pt x="186642" y="144861"/>
                    <a:pt x="144861" y="186642"/>
                    <a:pt x="93321" y="186642"/>
                  </a:cubicBezTo>
                  <a:cubicBezTo>
                    <a:pt x="41781" y="186642"/>
                    <a:pt x="0" y="144861"/>
                    <a:pt x="0" y="93321"/>
                  </a:cubicBezTo>
                  <a:cubicBezTo>
                    <a:pt x="0" y="41781"/>
                    <a:pt x="41781" y="0"/>
                    <a:pt x="93321" y="0"/>
                  </a:cubicBezTo>
                  <a:cubicBezTo>
                    <a:pt x="144861" y="0"/>
                    <a:pt x="186642" y="41781"/>
                    <a:pt x="186642" y="93321"/>
                  </a:cubicBezTo>
                  <a:close/>
                </a:path>
              </a:pathLst>
            </a:custGeom>
            <a:solidFill>
              <a:srgbClr val="0078D4"/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B424879-1186-6224-6B2E-B1447417BE24}"/>
                </a:ext>
              </a:extLst>
            </p:cNvPr>
            <p:cNvSpPr/>
            <p:nvPr/>
          </p:nvSpPr>
          <p:spPr>
            <a:xfrm>
              <a:off x="3455040" y="3630629"/>
              <a:ext cx="497818" cy="301528"/>
            </a:xfrm>
            <a:custGeom>
              <a:avLst/>
              <a:gdLst>
                <a:gd name="connsiteX0" fmla="*/ 453435 w 497818"/>
                <a:gd name="connsiteY0" fmla="*/ 301528 h 301528"/>
                <a:gd name="connsiteX1" fmla="*/ 497679 w 497818"/>
                <a:gd name="connsiteY1" fmla="*/ 257284 h 301528"/>
                <a:gd name="connsiteX2" fmla="*/ 497679 w 497818"/>
                <a:gd name="connsiteY2" fmla="*/ 252079 h 301528"/>
                <a:gd name="connsiteX3" fmla="*/ 250062 w 497818"/>
                <a:gd name="connsiteY3" fmla="*/ 0 h 301528"/>
                <a:gd name="connsiteX4" fmla="*/ 214 w 497818"/>
                <a:gd name="connsiteY4" fmla="*/ 250964 h 301528"/>
                <a:gd name="connsiteX5" fmla="*/ 39996 w 497818"/>
                <a:gd name="connsiteY5" fmla="*/ 299669 h 301528"/>
                <a:gd name="connsiteX6" fmla="*/ 452692 w 497818"/>
                <a:gd name="connsiteY6" fmla="*/ 299669 h 301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7818" h="301528">
                  <a:moveTo>
                    <a:pt x="453435" y="301528"/>
                  </a:moveTo>
                  <a:cubicBezTo>
                    <a:pt x="477870" y="301528"/>
                    <a:pt x="497679" y="281719"/>
                    <a:pt x="497679" y="257284"/>
                  </a:cubicBezTo>
                  <a:cubicBezTo>
                    <a:pt x="497865" y="255555"/>
                    <a:pt x="497865" y="253808"/>
                    <a:pt x="497679" y="252079"/>
                  </a:cubicBezTo>
                  <a:cubicBezTo>
                    <a:pt x="480205" y="113027"/>
                    <a:pt x="401012" y="0"/>
                    <a:pt x="250062" y="0"/>
                  </a:cubicBezTo>
                  <a:cubicBezTo>
                    <a:pt x="99112" y="0"/>
                    <a:pt x="16573" y="95924"/>
                    <a:pt x="214" y="250964"/>
                  </a:cubicBezTo>
                  <a:cubicBezTo>
                    <a:pt x="-2166" y="275372"/>
                    <a:pt x="15602" y="297130"/>
                    <a:pt x="39996" y="299669"/>
                  </a:cubicBezTo>
                  <a:lnTo>
                    <a:pt x="452692" y="299669"/>
                  </a:lnTo>
                  <a:close/>
                </a:path>
              </a:pathLst>
            </a:custGeom>
            <a:gradFill>
              <a:gsLst>
                <a:gs pos="22000">
                  <a:srgbClr val="32D4F5"/>
                </a:gs>
                <a:gs pos="100000">
                  <a:srgbClr val="198AB3"/>
                </a:gs>
              </a:gsLst>
              <a:lin ang="5400000" scaled="1"/>
            </a:gra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D4B388D-D85A-5103-E334-63E3C8F76A4B}"/>
                </a:ext>
              </a:extLst>
            </p:cNvPr>
            <p:cNvSpPr/>
            <p:nvPr/>
          </p:nvSpPr>
          <p:spPr>
            <a:xfrm>
              <a:off x="3632601" y="3641411"/>
              <a:ext cx="148719" cy="195193"/>
            </a:xfrm>
            <a:custGeom>
              <a:avLst/>
              <a:gdLst>
                <a:gd name="connsiteX0" fmla="*/ 74360 w 148719"/>
                <a:gd name="connsiteY0" fmla="*/ 22308 h 195193"/>
                <a:gd name="connsiteX1" fmla="*/ 0 w 148719"/>
                <a:gd name="connsiteY1" fmla="*/ 0 h 195193"/>
                <a:gd name="connsiteX2" fmla="*/ 74360 w 148719"/>
                <a:gd name="connsiteY2" fmla="*/ 195194 h 195193"/>
                <a:gd name="connsiteX3" fmla="*/ 148719 w 148719"/>
                <a:gd name="connsiteY3" fmla="*/ 1487 h 195193"/>
                <a:gd name="connsiteX4" fmla="*/ 74360 w 148719"/>
                <a:gd name="connsiteY4" fmla="*/ 22308 h 19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719" h="195193">
                  <a:moveTo>
                    <a:pt x="74360" y="22308"/>
                  </a:moveTo>
                  <a:cubicBezTo>
                    <a:pt x="47952" y="22123"/>
                    <a:pt x="22148" y="14383"/>
                    <a:pt x="0" y="0"/>
                  </a:cubicBezTo>
                  <a:lnTo>
                    <a:pt x="74360" y="195194"/>
                  </a:lnTo>
                  <a:lnTo>
                    <a:pt x="148719" y="1487"/>
                  </a:lnTo>
                  <a:cubicBezTo>
                    <a:pt x="126339" y="15180"/>
                    <a:pt x="100596" y="22388"/>
                    <a:pt x="74360" y="22308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72E5913-F9AA-53D2-4FD5-7650461B2114}"/>
                </a:ext>
              </a:extLst>
            </p:cNvPr>
            <p:cNvSpPr/>
            <p:nvPr/>
          </p:nvSpPr>
          <p:spPr>
            <a:xfrm>
              <a:off x="3566421" y="3384870"/>
              <a:ext cx="278848" cy="278848"/>
            </a:xfrm>
            <a:custGeom>
              <a:avLst/>
              <a:gdLst>
                <a:gd name="connsiteX0" fmla="*/ 278848 w 278848"/>
                <a:gd name="connsiteY0" fmla="*/ 139424 h 278848"/>
                <a:gd name="connsiteX1" fmla="*/ 139424 w 278848"/>
                <a:gd name="connsiteY1" fmla="*/ 278848 h 278848"/>
                <a:gd name="connsiteX2" fmla="*/ 0 w 278848"/>
                <a:gd name="connsiteY2" fmla="*/ 139424 h 278848"/>
                <a:gd name="connsiteX3" fmla="*/ 139424 w 278848"/>
                <a:gd name="connsiteY3" fmla="*/ 0 h 278848"/>
                <a:gd name="connsiteX4" fmla="*/ 278848 w 278848"/>
                <a:gd name="connsiteY4" fmla="*/ 139424 h 27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848" h="278848">
                  <a:moveTo>
                    <a:pt x="278848" y="139424"/>
                  </a:moveTo>
                  <a:cubicBezTo>
                    <a:pt x="278848" y="216426"/>
                    <a:pt x="216426" y="278848"/>
                    <a:pt x="139424" y="278848"/>
                  </a:cubicBezTo>
                  <a:cubicBezTo>
                    <a:pt x="62422" y="278848"/>
                    <a:pt x="0" y="216426"/>
                    <a:pt x="0" y="139424"/>
                  </a:cubicBezTo>
                  <a:cubicBezTo>
                    <a:pt x="0" y="62422"/>
                    <a:pt x="62422" y="0"/>
                    <a:pt x="139424" y="0"/>
                  </a:cubicBezTo>
                  <a:cubicBezTo>
                    <a:pt x="216426" y="0"/>
                    <a:pt x="278848" y="62422"/>
                    <a:pt x="278848" y="139424"/>
                  </a:cubicBezTo>
                  <a:close/>
                </a:path>
              </a:pathLst>
            </a:custGeom>
            <a:gradFill>
              <a:gsLst>
                <a:gs pos="22000">
                  <a:srgbClr val="32D4F5"/>
                </a:gs>
                <a:gs pos="100000">
                  <a:srgbClr val="198AB3"/>
                </a:gs>
              </a:gsLst>
              <a:lin ang="5124072" scaled="1"/>
            </a:gradFill>
            <a:ln w="370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62D68DF3-652E-9423-ACDB-14C8FA00382E}"/>
              </a:ext>
            </a:extLst>
          </p:cNvPr>
          <p:cNvSpPr txBox="1"/>
          <p:nvPr/>
        </p:nvSpPr>
        <p:spPr>
          <a:xfrm>
            <a:off x="3308427" y="3773337"/>
            <a:ext cx="55724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Enterprise Apps/Managed Identities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8FB8EC-0EF6-4989-2693-60CC012FA6F0}"/>
              </a:ext>
            </a:extLst>
          </p:cNvPr>
          <p:cNvSpPr txBox="1"/>
          <p:nvPr/>
        </p:nvSpPr>
        <p:spPr>
          <a:xfrm>
            <a:off x="3308427" y="4589838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000000"/>
                </a:solidFill>
              </a:rPr>
              <a:t>Role Group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4B9E4BC-15C8-8F44-DDC4-57AF9E88F685}"/>
              </a:ext>
            </a:extLst>
          </p:cNvPr>
          <p:cNvSpPr txBox="1"/>
          <p:nvPr/>
        </p:nvSpPr>
        <p:spPr>
          <a:xfrm>
            <a:off x="3999344" y="5691976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000000"/>
                </a:solidFill>
              </a:rPr>
              <a:t>Users</a:t>
            </a:r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32412D8-3B0B-0E53-8F46-B759E6CF1B56}"/>
              </a:ext>
            </a:extLst>
          </p:cNvPr>
          <p:cNvCxnSpPr>
            <a:cxnSpLocks/>
            <a:stCxn id="36" idx="0"/>
            <a:endCxn id="22" idx="2"/>
          </p:cNvCxnSpPr>
          <p:nvPr/>
        </p:nvCxnSpPr>
        <p:spPr>
          <a:xfrm>
            <a:off x="1221036" y="2394086"/>
            <a:ext cx="355455" cy="428136"/>
          </a:xfrm>
          <a:prstGeom prst="bentConnector3">
            <a:avLst>
              <a:gd name="adj1" fmla="val 571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22F5E98A-9D01-7260-51F4-DB8EA6CE82C5}"/>
              </a:ext>
            </a:extLst>
          </p:cNvPr>
          <p:cNvCxnSpPr>
            <a:stCxn id="20" idx="0"/>
            <a:endCxn id="7" idx="1"/>
          </p:cNvCxnSpPr>
          <p:nvPr/>
        </p:nvCxnSpPr>
        <p:spPr>
          <a:xfrm>
            <a:off x="1918545" y="3230085"/>
            <a:ext cx="475949" cy="732449"/>
          </a:xfrm>
          <a:prstGeom prst="bentConnector3">
            <a:avLst>
              <a:gd name="adj1" fmla="val 330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B7E46409-8F81-E8E0-2D6D-2F9D39F7B30D}"/>
              </a:ext>
            </a:extLst>
          </p:cNvPr>
          <p:cNvCxnSpPr>
            <a:stCxn id="20" idx="0"/>
            <a:endCxn id="49" idx="2"/>
          </p:cNvCxnSpPr>
          <p:nvPr/>
        </p:nvCxnSpPr>
        <p:spPr>
          <a:xfrm>
            <a:off x="1918545" y="3230085"/>
            <a:ext cx="587330" cy="1476608"/>
          </a:xfrm>
          <a:prstGeom prst="bentConnector3">
            <a:avLst>
              <a:gd name="adj1" fmla="val 333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BB0F36B-494A-5AA9-F9FA-7EE4DB1E4BA9}"/>
              </a:ext>
            </a:extLst>
          </p:cNvPr>
          <p:cNvCxnSpPr>
            <a:stCxn id="47" idx="0"/>
            <a:endCxn id="28" idx="2"/>
          </p:cNvCxnSpPr>
          <p:nvPr/>
        </p:nvCxnSpPr>
        <p:spPr>
          <a:xfrm>
            <a:off x="2847929" y="5114556"/>
            <a:ext cx="573731" cy="622560"/>
          </a:xfrm>
          <a:prstGeom prst="bentConnector3">
            <a:avLst>
              <a:gd name="adj1" fmla="val 550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74777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AA3E8-3821-9226-2561-FB73C0AE3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D3AC9-A0BE-337B-5103-D728DEB3BB9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/>
              <a:t>Assignment groups should contain information that allows a non-familiar person to easily identify where it should be applied and what it should do</a:t>
            </a:r>
          </a:p>
          <a:p>
            <a:pPr lvl="1"/>
            <a:r>
              <a:rPr lang="en-US"/>
              <a:t>Examples:</a:t>
            </a:r>
          </a:p>
          <a:p>
            <a:pPr lvl="2"/>
            <a:r>
              <a:rPr lang="en-US"/>
              <a:t>MG-PLATFORM-READER</a:t>
            </a:r>
          </a:p>
          <a:p>
            <a:pPr lvl="2"/>
            <a:r>
              <a:rPr lang="en-US"/>
              <a:t>SB-AMER-OWNER</a:t>
            </a:r>
          </a:p>
          <a:p>
            <a:pPr lvl="2"/>
            <a:r>
              <a:rPr lang="en-US"/>
              <a:t>RG-SAP-BACKUP_OPERATOR</a:t>
            </a:r>
          </a:p>
          <a:p>
            <a:pPr lvl="2"/>
            <a:r>
              <a:rPr lang="en-US"/>
              <a:t>RS-SAPSTA01-STORAGE_BLOB_DATA_CONTRIBUTOR</a:t>
            </a:r>
          </a:p>
          <a:p>
            <a:r>
              <a:rPr lang="en-US"/>
              <a:t>Role Groups should be broken down as needed, and be unique</a:t>
            </a:r>
          </a:p>
          <a:p>
            <a:pPr lvl="1"/>
            <a:r>
              <a:rPr lang="en-US"/>
              <a:t>If the same 3 users are in 4 different groups, do you really need 4 groups?</a:t>
            </a:r>
          </a:p>
          <a:p>
            <a:pPr lvl="1"/>
            <a:r>
              <a:rPr lang="en-US"/>
              <a:t>Examples:</a:t>
            </a:r>
          </a:p>
          <a:p>
            <a:pPr lvl="2"/>
            <a:r>
              <a:rPr lang="en-US"/>
              <a:t>MSP-HELPDESK</a:t>
            </a:r>
          </a:p>
          <a:p>
            <a:pPr lvl="2"/>
            <a:r>
              <a:rPr lang="en-US"/>
              <a:t>MSP-L2_SUPPORT</a:t>
            </a:r>
          </a:p>
          <a:p>
            <a:pPr lvl="2"/>
            <a:r>
              <a:rPr lang="en-US"/>
              <a:t>CONTOSO-AZURE_ADMINS</a:t>
            </a:r>
          </a:p>
          <a:p>
            <a:pPr lvl="2"/>
            <a:r>
              <a:rPr lang="en-US"/>
              <a:t>CONTOSO-WEB_DEVELOPERS</a:t>
            </a:r>
          </a:p>
        </p:txBody>
      </p:sp>
    </p:spTree>
    <p:extLst>
      <p:ext uri="{BB962C8B-B14F-4D97-AF65-F5344CB8AC3E}">
        <p14:creationId xmlns:p14="http://schemas.microsoft.com/office/powerpoint/2010/main" val="1756108152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C0E0FB-3E4D-03D3-7079-46C95058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RBAC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605AD-6DF7-B06D-F088-9B2C53CA0C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Because I haven’t figured out how to demo RFRONT</a:t>
            </a:r>
          </a:p>
        </p:txBody>
      </p:sp>
    </p:spTree>
    <p:extLst>
      <p:ext uri="{BB962C8B-B14F-4D97-AF65-F5344CB8AC3E}">
        <p14:creationId xmlns:p14="http://schemas.microsoft.com/office/powerpoint/2010/main" val="269856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0A4BBB-090F-DB4F-AB1B-A8DCA18DF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Templates/Deployment Stacks/</a:t>
            </a:r>
            <a:r>
              <a:rPr lang="en-US" err="1"/>
              <a:t>IaC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1C4FA7-E88A-01CD-B042-51A877539D87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28426" y="3933167"/>
            <a:ext cx="7932737" cy="3693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Deploying stuff at scale</a:t>
            </a:r>
          </a:p>
        </p:txBody>
      </p:sp>
    </p:spTree>
    <p:extLst>
      <p:ext uri="{BB962C8B-B14F-4D97-AF65-F5344CB8AC3E}">
        <p14:creationId xmlns:p14="http://schemas.microsoft.com/office/powerpoint/2010/main" val="253188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064F8A-C393-41BF-B2DB-E787D4A24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/>
              <a:t>Why not deploy via the Portal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AF414B6F-606E-E3D6-BAED-F7095B93243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7905091"/>
              </p:ext>
            </p:extLst>
          </p:nvPr>
        </p:nvGraphicFramePr>
        <p:xfrm>
          <a:off x="584200" y="1435100"/>
          <a:ext cx="11018838" cy="483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1070152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098D5B-2330-7B0A-5A5B-8BFA5B538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 Many Options!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517334-6D4B-F3A6-F5B8-1CFE0278AB3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ARM Templates</a:t>
            </a:r>
          </a:p>
          <a:p>
            <a:pPr lvl="1"/>
            <a:r>
              <a:rPr lang="en-US" dirty="0"/>
              <a:t>The core/most basic level of a resource</a:t>
            </a:r>
          </a:p>
          <a:p>
            <a:pPr lvl="1"/>
            <a:r>
              <a:rPr lang="en-US" dirty="0">
                <a:hlinkClick r:id="rId2"/>
              </a:rPr>
              <a:t>Template Reference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Template Structure</a:t>
            </a:r>
            <a:endParaRPr lang="en-US" dirty="0"/>
          </a:p>
          <a:p>
            <a:pPr lvl="1"/>
            <a:r>
              <a:rPr lang="en-US" dirty="0"/>
              <a:t>JSON Format</a:t>
            </a:r>
          </a:p>
          <a:p>
            <a:pPr lvl="1"/>
            <a:r>
              <a:rPr lang="en-US" dirty="0"/>
              <a:t>Supports Linking, Dependencies, and Loops</a:t>
            </a:r>
          </a:p>
          <a:p>
            <a:pPr lvl="1"/>
            <a:r>
              <a:rPr lang="en-US" dirty="0"/>
              <a:t>Azure Only</a:t>
            </a:r>
          </a:p>
          <a:p>
            <a:r>
              <a:rPr lang="en-US" dirty="0"/>
              <a:t>Terraform</a:t>
            </a:r>
          </a:p>
          <a:p>
            <a:pPr lvl="1"/>
            <a:r>
              <a:rPr lang="en-US" dirty="0"/>
              <a:t>A 3</a:t>
            </a:r>
            <a:r>
              <a:rPr lang="en-US" baseline="30000" dirty="0"/>
              <a:t>rd</a:t>
            </a:r>
            <a:r>
              <a:rPr lang="en-US" dirty="0"/>
              <a:t> Party Automation Tool</a:t>
            </a:r>
          </a:p>
          <a:p>
            <a:pPr lvl="1"/>
            <a:r>
              <a:rPr lang="en-US" dirty="0"/>
              <a:t>Most flexible, most complex</a:t>
            </a:r>
          </a:p>
          <a:p>
            <a:pPr lvl="1"/>
            <a:r>
              <a:rPr lang="en-US" dirty="0"/>
              <a:t>Cross Platform</a:t>
            </a:r>
          </a:p>
          <a:p>
            <a:pPr lvl="1"/>
            <a:r>
              <a:rPr lang="en-US" dirty="0"/>
              <a:t>Deploys assets as either a CLI command or ARM template</a:t>
            </a:r>
          </a:p>
          <a:p>
            <a:r>
              <a:rPr lang="en-US" dirty="0"/>
              <a:t>Bicep</a:t>
            </a:r>
          </a:p>
          <a:p>
            <a:pPr lvl="1"/>
            <a:r>
              <a:rPr lang="en-US" dirty="0"/>
              <a:t>Newer, simpler version of ARM Templates</a:t>
            </a:r>
          </a:p>
          <a:p>
            <a:pPr lvl="1"/>
            <a:r>
              <a:rPr lang="en-US" dirty="0"/>
              <a:t>At runtime, builds and then deploys an ARM template</a:t>
            </a:r>
          </a:p>
          <a:p>
            <a:pPr lvl="1"/>
            <a:r>
              <a:rPr lang="en-US" dirty="0">
                <a:hlinkClick r:id="rId4"/>
              </a:rPr>
              <a:t>Bicep Structure</a:t>
            </a:r>
            <a:endParaRPr lang="en-US" dirty="0"/>
          </a:p>
          <a:p>
            <a:pPr lvl="1"/>
            <a:r>
              <a:rPr lang="en-US" dirty="0"/>
              <a:t>Azure Only</a:t>
            </a:r>
          </a:p>
        </p:txBody>
      </p:sp>
    </p:spTree>
    <p:extLst>
      <p:ext uri="{BB962C8B-B14F-4D97-AF65-F5344CB8AC3E}">
        <p14:creationId xmlns:p14="http://schemas.microsoft.com/office/powerpoint/2010/main" val="1290359897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A339E-29AC-0B0F-C371-0CC537D45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2451F-BA1B-F403-7E83-74503CDA81E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Templates allow us to deploy one or more resources in a single “deployment”</a:t>
            </a:r>
          </a:p>
          <a:p>
            <a:r>
              <a:rPr lang="en-US" dirty="0"/>
              <a:t>Parameters reduce what needs to be changed</a:t>
            </a:r>
          </a:p>
          <a:p>
            <a:pPr lvl="1"/>
            <a:r>
              <a:rPr lang="en-US" dirty="0"/>
              <a:t>Can be provided via the CLI or a parameter file</a:t>
            </a:r>
          </a:p>
          <a:p>
            <a:pPr lvl="1"/>
            <a:r>
              <a:rPr lang="en-US" dirty="0"/>
              <a:t>Can make parameters mandatory or optional and set default values.</a:t>
            </a:r>
          </a:p>
          <a:p>
            <a:r>
              <a:rPr lang="en-US" dirty="0"/>
              <a:t>Variables can be used to hold information and extend parameter capabilities</a:t>
            </a:r>
          </a:p>
          <a:p>
            <a:r>
              <a:rPr lang="en-US" dirty="0"/>
              <a:t>User Functions</a:t>
            </a:r>
          </a:p>
          <a:p>
            <a:pPr lvl="1"/>
            <a:r>
              <a:rPr lang="en-US" dirty="0"/>
              <a:t>Take Input, do something, and then provide a single output</a:t>
            </a:r>
          </a:p>
          <a:p>
            <a:r>
              <a:rPr lang="en-US" dirty="0"/>
              <a:t>Resources</a:t>
            </a:r>
          </a:p>
          <a:p>
            <a:pPr lvl="1"/>
            <a:r>
              <a:rPr lang="en-US" dirty="0"/>
              <a:t>One or more resources that get deployed.  Can be dependent on other resources in the template</a:t>
            </a:r>
          </a:p>
        </p:txBody>
      </p:sp>
    </p:spTree>
    <p:extLst>
      <p:ext uri="{BB962C8B-B14F-4D97-AF65-F5344CB8AC3E}">
        <p14:creationId xmlns:p14="http://schemas.microsoft.com/office/powerpoint/2010/main" val="934372104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2E04D-1397-93FE-0682-0BF9379DD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Deployment Stacks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D4A8-BBA7-916E-FAD8-7D717B25D6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3767185"/>
          </a:xfrm>
        </p:spPr>
        <p:txBody>
          <a:bodyPr/>
          <a:lstStyle/>
          <a:p>
            <a:r>
              <a:rPr lang="en-US" dirty="0"/>
              <a:t>Deployment Stacks represent what a set of resources should look like</a:t>
            </a:r>
          </a:p>
          <a:p>
            <a:r>
              <a:rPr lang="en-US" dirty="0"/>
              <a:t>Allow managing a set of resources as an atomic unit</a:t>
            </a:r>
          </a:p>
          <a:p>
            <a:r>
              <a:rPr lang="en-US" dirty="0"/>
              <a:t>Are not incremental like Templates</a:t>
            </a:r>
          </a:p>
          <a:p>
            <a:r>
              <a:rPr lang="en-US" dirty="0"/>
              <a:t>Resources that get removed from the deployment stack are either detached or deleted depending on how the stack is defined</a:t>
            </a:r>
          </a:p>
          <a:p>
            <a:r>
              <a:rPr lang="en-US" dirty="0"/>
              <a:t>Allow the use of deny settings to block un-intentional modification (similar to locks)</a:t>
            </a:r>
          </a:p>
          <a:p>
            <a:r>
              <a:rPr lang="en-US" dirty="0"/>
              <a:t>Can be created at the resource group, subscription, or management group level.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21205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3839ED1-B7D3-149A-AF43-A281502DF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Governance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92EC5A3C-E31A-4781-9138-30A6D664BB1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2142125"/>
          </a:xfrm>
        </p:spPr>
        <p:txBody>
          <a:bodyPr/>
          <a:lstStyle/>
          <a:p>
            <a:r>
              <a:rPr lang="en-US" dirty="0"/>
              <a:t>What is Azure Governance?</a:t>
            </a:r>
          </a:p>
          <a:p>
            <a:r>
              <a:rPr lang="en-US" dirty="0"/>
              <a:t>Why do we need governance?</a:t>
            </a:r>
          </a:p>
          <a:p>
            <a:r>
              <a:rPr lang="en-US" dirty="0"/>
              <a:t>How do we implement?</a:t>
            </a:r>
          </a:p>
          <a:p>
            <a:r>
              <a:rPr lang="en-US" dirty="0"/>
              <a:t>Who should be in charge of it?</a:t>
            </a:r>
          </a:p>
          <a:p>
            <a:r>
              <a:rPr lang="en-US" dirty="0"/>
              <a:t>When should we do it?</a:t>
            </a:r>
          </a:p>
        </p:txBody>
      </p:sp>
    </p:spTree>
    <p:extLst>
      <p:ext uri="{BB962C8B-B14F-4D97-AF65-F5344CB8AC3E}">
        <p14:creationId xmlns:p14="http://schemas.microsoft.com/office/powerpoint/2010/main" val="349336683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4ABFE-1B05-F4F6-693D-FBA5A1BD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426B3-B45B-FDA3-3086-629EFD5141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154984"/>
          </a:xfrm>
        </p:spPr>
        <p:txBody>
          <a:bodyPr/>
          <a:lstStyle/>
          <a:p>
            <a:r>
              <a:rPr lang="en-US" dirty="0"/>
              <a:t>There is no Production Portal!</a:t>
            </a:r>
          </a:p>
          <a:p>
            <a:r>
              <a:rPr lang="en-US" dirty="0"/>
              <a:t>We can use a tool such as Azure DevOps to easily deploy new assets and keep an inventory of the assets that we’ve already deployed</a:t>
            </a:r>
          </a:p>
          <a:p>
            <a:r>
              <a:rPr lang="en-US" dirty="0"/>
              <a:t>Allows us to grant users access to the tools, but not the environment</a:t>
            </a:r>
          </a:p>
          <a:p>
            <a:pPr lvl="1"/>
            <a:r>
              <a:rPr lang="en-US" dirty="0"/>
              <a:t>DevOps uses Service Connections that have high level permissions</a:t>
            </a:r>
          </a:p>
          <a:p>
            <a:pPr lvl="1"/>
            <a:r>
              <a:rPr lang="en-US" dirty="0"/>
              <a:t>Pipelines allow us to implement “approvals” or “stage gates” before anything gets deployed</a:t>
            </a:r>
          </a:p>
          <a:p>
            <a:r>
              <a:rPr lang="en-US" dirty="0"/>
              <a:t>Can expand the deployment beyond just the resources in azure, but also extend to the contents </a:t>
            </a:r>
          </a:p>
          <a:p>
            <a:pPr lvl="1"/>
            <a:r>
              <a:rPr lang="en-US" dirty="0"/>
              <a:t>Example, deploy a web app, container registry, build a docker image, and push it to the container registry.</a:t>
            </a:r>
          </a:p>
          <a:p>
            <a:r>
              <a:rPr lang="en-US" dirty="0"/>
              <a:t>Provides an easy audit trail</a:t>
            </a:r>
          </a:p>
        </p:txBody>
      </p:sp>
    </p:spTree>
    <p:extLst>
      <p:ext uri="{BB962C8B-B14F-4D97-AF65-F5344CB8AC3E}">
        <p14:creationId xmlns:p14="http://schemas.microsoft.com/office/powerpoint/2010/main" val="145586551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2039E2-81C2-F5C6-B7D3-B22FFA634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we Deploy Stuff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3D2A6D-1A7A-5964-D778-8F3934D525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Because clicking through the portal doesn’t give us all the options</a:t>
            </a:r>
          </a:p>
        </p:txBody>
      </p:sp>
    </p:spTree>
    <p:extLst>
      <p:ext uri="{BB962C8B-B14F-4D97-AF65-F5344CB8AC3E}">
        <p14:creationId xmlns:p14="http://schemas.microsoft.com/office/powerpoint/2010/main" val="257351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C9611C-540F-75C5-E2B5-D2FA9C6C0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099097621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1936EF-6424-600B-FBBA-E13FA294DB13}"/>
              </a:ext>
            </a:extLst>
          </p:cNvPr>
          <p:cNvSpPr txBox="1"/>
          <p:nvPr/>
        </p:nvSpPr>
        <p:spPr>
          <a:xfrm>
            <a:off x="1197741" y="281251"/>
            <a:ext cx="64739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Thank you to our Sponsors!</a:t>
            </a:r>
          </a:p>
        </p:txBody>
      </p:sp>
      <p:pic>
        <p:nvPicPr>
          <p:cNvPr id="8" name="Picture 7" descr="A black circle with white text and green text&#10;&#10;Description automatically generated">
            <a:extLst>
              <a:ext uri="{FF2B5EF4-FFF2-40B4-BE49-F238E27FC236}">
                <a16:creationId xmlns:a16="http://schemas.microsoft.com/office/drawing/2014/main" id="{D7E290D7-C1A3-180C-F9A9-274E9C12B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2418" y="1103622"/>
            <a:ext cx="3336316" cy="23550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83363E-FA38-37CD-C61F-402542EBF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10" y="1001393"/>
            <a:ext cx="3075873" cy="2317951"/>
          </a:xfrm>
          <a:prstGeom prst="rect">
            <a:avLst/>
          </a:prstGeom>
        </p:spPr>
      </p:pic>
      <p:pic>
        <p:nvPicPr>
          <p:cNvPr id="17" name="Picture 16" descr="A logo of a company&#10;&#10;Description automatically generated">
            <a:extLst>
              <a:ext uri="{FF2B5EF4-FFF2-40B4-BE49-F238E27FC236}">
                <a16:creationId xmlns:a16="http://schemas.microsoft.com/office/drawing/2014/main" id="{C5827BDF-E890-6747-32B0-A06997BC5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643" y="4219549"/>
            <a:ext cx="2410127" cy="1810372"/>
          </a:xfrm>
          <a:prstGeom prst="rect">
            <a:avLst/>
          </a:prstGeom>
        </p:spPr>
      </p:pic>
      <p:pic>
        <p:nvPicPr>
          <p:cNvPr id="19" name="Picture 18" descr="A blue and white logo&#10;&#10;Description automatically generated">
            <a:extLst>
              <a:ext uri="{FF2B5EF4-FFF2-40B4-BE49-F238E27FC236}">
                <a16:creationId xmlns:a16="http://schemas.microsoft.com/office/drawing/2014/main" id="{22EC6751-74BD-CBD0-B324-C5ED86B724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0562" y="2661582"/>
            <a:ext cx="2327422" cy="1754150"/>
          </a:xfrm>
          <a:prstGeom prst="rect">
            <a:avLst/>
          </a:prstGeom>
        </p:spPr>
      </p:pic>
      <p:pic>
        <p:nvPicPr>
          <p:cNvPr id="25" name="Picture 24" descr="A red line on a black background&#10;&#10;Description automatically generated">
            <a:extLst>
              <a:ext uri="{FF2B5EF4-FFF2-40B4-BE49-F238E27FC236}">
                <a16:creationId xmlns:a16="http://schemas.microsoft.com/office/drawing/2014/main" id="{314FB13C-38D7-6AEE-DE65-616CBF4F4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7128" y="5586729"/>
            <a:ext cx="1419289" cy="106610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51943B9-2AFF-5459-F1E7-7A80D98DB1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743" y="4457366"/>
            <a:ext cx="1771170" cy="1334738"/>
          </a:xfrm>
          <a:prstGeom prst="rect">
            <a:avLst/>
          </a:prstGeom>
        </p:spPr>
      </p:pic>
      <p:pic>
        <p:nvPicPr>
          <p:cNvPr id="43" name="Picture 42" descr="A blue and white logo&#10;&#10;Description automatically generated">
            <a:extLst>
              <a:ext uri="{FF2B5EF4-FFF2-40B4-BE49-F238E27FC236}">
                <a16:creationId xmlns:a16="http://schemas.microsoft.com/office/drawing/2014/main" id="{8DC6FF4C-0A91-D819-2C56-FE808FD6D6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2069" y="5821843"/>
            <a:ext cx="1331555" cy="589491"/>
          </a:xfrm>
          <a:prstGeom prst="rect">
            <a:avLst/>
          </a:prstGeom>
        </p:spPr>
      </p:pic>
      <p:pic>
        <p:nvPicPr>
          <p:cNvPr id="45" name="Picture 44" descr="A close-up of a logo&#10;&#10;Description automatically generated">
            <a:extLst>
              <a:ext uri="{FF2B5EF4-FFF2-40B4-BE49-F238E27FC236}">
                <a16:creationId xmlns:a16="http://schemas.microsoft.com/office/drawing/2014/main" id="{3704BD36-A5B2-A1E4-2134-B17D0D83FA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65551" y="5938776"/>
            <a:ext cx="1771170" cy="355626"/>
          </a:xfrm>
          <a:prstGeom prst="rect">
            <a:avLst/>
          </a:prstGeom>
        </p:spPr>
      </p:pic>
      <p:pic>
        <p:nvPicPr>
          <p:cNvPr id="49" name="Picture 48" descr="A logo with blue and black lines&#10;&#10;Description automatically generated">
            <a:extLst>
              <a:ext uri="{FF2B5EF4-FFF2-40B4-BE49-F238E27FC236}">
                <a16:creationId xmlns:a16="http://schemas.microsoft.com/office/drawing/2014/main" id="{E59FD76A-F3F1-A684-77F8-5CE5300E9F9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88619" y="2558213"/>
            <a:ext cx="3135246" cy="2355046"/>
          </a:xfrm>
          <a:prstGeom prst="rect">
            <a:avLst/>
          </a:prstGeom>
        </p:spPr>
      </p:pic>
      <p:pic>
        <p:nvPicPr>
          <p:cNvPr id="6" name="Picture 5" descr="A red and grey logo&#10;&#10;Description automatically generated">
            <a:extLst>
              <a:ext uri="{FF2B5EF4-FFF2-40B4-BE49-F238E27FC236}">
                <a16:creationId xmlns:a16="http://schemas.microsoft.com/office/drawing/2014/main" id="{E5CDBBBF-219C-ABCB-8D28-4DF0FAAAA6F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68856" y="197340"/>
            <a:ext cx="2099806" cy="1313306"/>
          </a:xfrm>
          <a:prstGeom prst="rect">
            <a:avLst/>
          </a:prstGeom>
        </p:spPr>
      </p:pic>
      <p:pic>
        <p:nvPicPr>
          <p:cNvPr id="32" name="Picture 31" descr="A black background with a logo&#10;&#10;Description automatically generated">
            <a:extLst>
              <a:ext uri="{FF2B5EF4-FFF2-40B4-BE49-F238E27FC236}">
                <a16:creationId xmlns:a16="http://schemas.microsoft.com/office/drawing/2014/main" id="{6717C7A1-15FA-F82D-ECE4-71CA0B17434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24782" y="3761543"/>
            <a:ext cx="3617395" cy="2726384"/>
          </a:xfrm>
          <a:prstGeom prst="rect">
            <a:avLst/>
          </a:prstGeom>
        </p:spPr>
      </p:pic>
      <p:pic>
        <p:nvPicPr>
          <p:cNvPr id="21" name="Picture 20" descr="A black and red logo&#10;&#10;Description automatically generated">
            <a:extLst>
              <a:ext uri="{FF2B5EF4-FFF2-40B4-BE49-F238E27FC236}">
                <a16:creationId xmlns:a16="http://schemas.microsoft.com/office/drawing/2014/main" id="{BC0A3B4C-FECE-DA4A-F1A3-A6371F825B4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95079" y="497195"/>
            <a:ext cx="4413428" cy="3326345"/>
          </a:xfrm>
          <a:prstGeom prst="rect">
            <a:avLst/>
          </a:prstGeom>
        </p:spPr>
      </p:pic>
      <p:pic>
        <p:nvPicPr>
          <p:cNvPr id="47" name="Picture 46" descr="A dolphin and text on a black background&#10;&#10;Description automatically generated">
            <a:extLst>
              <a:ext uri="{FF2B5EF4-FFF2-40B4-BE49-F238E27FC236}">
                <a16:creationId xmlns:a16="http://schemas.microsoft.com/office/drawing/2014/main" id="{3ACCC807-5BA8-B534-BE8D-B5E76CBE71F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156060" y="4315040"/>
            <a:ext cx="1520803" cy="114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59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A109-D3D8-05D0-E4E2-93669E54D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Azure Governance?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3A802-050D-AA80-6A14-C031AFC0B00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Governance is Guardrails and Controls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Cost Control</a:t>
            </a:r>
          </a:p>
          <a:p>
            <a:pPr lvl="1"/>
            <a:r>
              <a:rPr lang="en-US" dirty="0"/>
              <a:t>Know what you spend, where you spend it, and what you spend it on</a:t>
            </a:r>
          </a:p>
          <a:p>
            <a:r>
              <a:rPr lang="en-US" dirty="0"/>
              <a:t>Security</a:t>
            </a:r>
          </a:p>
          <a:p>
            <a:pPr lvl="1"/>
            <a:r>
              <a:rPr lang="en-US" dirty="0"/>
              <a:t>Keeps assets secure and limits access to specific audiences</a:t>
            </a:r>
          </a:p>
          <a:p>
            <a:r>
              <a:rPr lang="en-US" dirty="0"/>
              <a:t>Reliability</a:t>
            </a:r>
          </a:p>
          <a:p>
            <a:pPr lvl="1"/>
            <a:r>
              <a:rPr lang="en-US" dirty="0"/>
              <a:t>Ensures consistency from asset to asset, subscription to subscription, region to region</a:t>
            </a:r>
          </a:p>
          <a:p>
            <a:r>
              <a:rPr lang="en-US" dirty="0"/>
              <a:t>Visibility</a:t>
            </a:r>
          </a:p>
          <a:p>
            <a:pPr lvl="1"/>
            <a:r>
              <a:rPr lang="en-US" dirty="0"/>
              <a:t>Know what you have, where it is, and how many there are</a:t>
            </a:r>
          </a:p>
          <a:p>
            <a:r>
              <a:rPr lang="en-US" dirty="0"/>
              <a:t>Structure</a:t>
            </a:r>
          </a:p>
          <a:p>
            <a:pPr lvl="1"/>
            <a:r>
              <a:rPr lang="en-US" dirty="0"/>
              <a:t>Keep things organized</a:t>
            </a:r>
          </a:p>
        </p:txBody>
      </p:sp>
    </p:spTree>
    <p:extLst>
      <p:ext uri="{BB962C8B-B14F-4D97-AF65-F5344CB8AC3E}">
        <p14:creationId xmlns:p14="http://schemas.microsoft.com/office/powerpoint/2010/main" val="6012473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614DC9-B802-0992-0B79-C703D3DD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bit about Structure</a:t>
            </a:r>
          </a:p>
        </p:txBody>
      </p:sp>
    </p:spTree>
    <p:extLst>
      <p:ext uri="{BB962C8B-B14F-4D97-AF65-F5344CB8AC3E}">
        <p14:creationId xmlns:p14="http://schemas.microsoft.com/office/powerpoint/2010/main" val="83741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EB391F-5B86-5107-13AA-946C1CB26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IS NOT YOUR DATACENTER!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9B830A-304E-4202-9CF6-FB00AC38420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3250121"/>
          </a:xfrm>
        </p:spPr>
        <p:txBody>
          <a:bodyPr/>
          <a:lstStyle/>
          <a:p>
            <a:r>
              <a:rPr lang="en-US" dirty="0"/>
              <a:t>While Azure can certainly perform the same function as your datacenter, it is not your datacenter!</a:t>
            </a:r>
          </a:p>
          <a:p>
            <a:r>
              <a:rPr lang="en-US" dirty="0"/>
              <a:t>While Azure can be structured similarly to a datacenter, it is not your datacenter!</a:t>
            </a:r>
          </a:p>
          <a:p>
            <a:r>
              <a:rPr lang="en-US" dirty="0"/>
              <a:t>While you can store data in Azure like you do your datacenter, it is not your datacenter.</a:t>
            </a:r>
          </a:p>
          <a:p>
            <a:r>
              <a:rPr lang="en-US" dirty="0"/>
              <a:t>Azure is NOT your datacenter.</a:t>
            </a:r>
          </a:p>
          <a:p>
            <a:r>
              <a:rPr lang="en-US" dirty="0"/>
              <a:t>So don’t govern it like one.  It requires a different approach.</a:t>
            </a:r>
          </a:p>
        </p:txBody>
      </p:sp>
    </p:spTree>
    <p:extLst>
      <p:ext uri="{BB962C8B-B14F-4D97-AF65-F5344CB8AC3E}">
        <p14:creationId xmlns:p14="http://schemas.microsoft.com/office/powerpoint/2010/main" val="14678599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AE73AF-0563-EE8A-0CD5-762E75421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/>
              <a:t>What Are We Trying To Govern?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C6C98ED8-3EEE-1C08-8821-3A3E4D9F09E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Management Groups</a:t>
            </a:r>
          </a:p>
          <a:p>
            <a:pPr marL="0" indent="0">
              <a:buNone/>
            </a:pPr>
            <a:r>
              <a:rPr lang="en-US" dirty="0"/>
              <a:t>		These need to be carefully planned and thoughtfully used</a:t>
            </a:r>
          </a:p>
          <a:p>
            <a:pPr marL="0" indent="0">
              <a:buNone/>
            </a:pPr>
            <a:r>
              <a:rPr lang="en-US" dirty="0"/>
              <a:t>	Subscriptions</a:t>
            </a:r>
          </a:p>
          <a:p>
            <a:pPr marL="0" indent="0">
              <a:buNone/>
            </a:pPr>
            <a:r>
              <a:rPr lang="en-US" dirty="0"/>
              <a:t>		Don’t like to share with other subscriptions</a:t>
            </a:r>
          </a:p>
          <a:p>
            <a:pPr marL="0" indent="0">
              <a:buNone/>
            </a:pPr>
            <a:r>
              <a:rPr lang="en-US" dirty="0"/>
              <a:t>	Resource Groups</a:t>
            </a:r>
          </a:p>
          <a:p>
            <a:pPr marL="0" indent="0">
              <a:buNone/>
            </a:pPr>
            <a:r>
              <a:rPr lang="en-US" dirty="0"/>
              <a:t>		Group resources by application and lifecycle</a:t>
            </a:r>
          </a:p>
          <a:p>
            <a:pPr marL="0" indent="0">
              <a:buNone/>
            </a:pPr>
            <a:r>
              <a:rPr lang="en-US" dirty="0"/>
              <a:t>	Resources</a:t>
            </a:r>
          </a:p>
          <a:p>
            <a:pPr marL="0" indent="0">
              <a:buNone/>
            </a:pPr>
            <a:r>
              <a:rPr lang="en-US" dirty="0"/>
              <a:t>		The stuff that actually does stuff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A2ED513-EF83-9386-14BA-CB9048176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110" y="1421332"/>
            <a:ext cx="424615" cy="42461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9D411B71-3D94-DE26-F206-E66913E617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6110" y="2319282"/>
            <a:ext cx="424615" cy="424615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E5469149-90E6-EFAE-AE43-9118DA59C6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6111" y="3183903"/>
            <a:ext cx="424614" cy="424614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433B9CD6-DA5E-839E-17FD-173314E12E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16110" y="4048523"/>
            <a:ext cx="424613" cy="42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465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9EB37-328F-C907-A8BD-0C73C0108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Management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227BD-2676-46CE-0CD5-FCE7853256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062651"/>
          </a:xfrm>
        </p:spPr>
        <p:txBody>
          <a:bodyPr/>
          <a:lstStyle/>
          <a:p>
            <a:r>
              <a:rPr lang="en-US" dirty="0"/>
              <a:t>Management groups are ways of structuring/grouping your azure infrastructure to target policies and permissions to a set of subscriptions or other management groups and the assets contained within.  Like an OU in Active Directory</a:t>
            </a:r>
          </a:p>
          <a:p>
            <a:r>
              <a:rPr lang="en-US" dirty="0"/>
              <a:t>The tenant root group always exists and can not be renamed or changed.</a:t>
            </a:r>
          </a:p>
          <a:p>
            <a:r>
              <a:rPr lang="en-US" dirty="0"/>
              <a:t>You should avoid targeting policies or RBAC assignments to the tenant root group</a:t>
            </a:r>
          </a:p>
          <a:p>
            <a:r>
              <a:rPr lang="en-US" dirty="0"/>
              <a:t>You should avoid placing subscriptions in the root management group</a:t>
            </a:r>
          </a:p>
          <a:p>
            <a:r>
              <a:rPr lang="en-US" dirty="0"/>
              <a:t>Management Groups can be nested within other management groups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32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zure 2023 Template">
  <a:themeElements>
    <a:clrScheme name="Custom 33">
      <a:dk1>
        <a:srgbClr val="000000"/>
      </a:dk1>
      <a:lt1>
        <a:srgbClr val="FFFFFF"/>
      </a:lt1>
      <a:dk2>
        <a:srgbClr val="0078D4"/>
      </a:dk2>
      <a:lt2>
        <a:srgbClr val="E8E6DF"/>
      </a:lt2>
      <a:accent1>
        <a:srgbClr val="0078D4"/>
      </a:accent1>
      <a:accent2>
        <a:srgbClr val="2A446F"/>
      </a:accent2>
      <a:accent3>
        <a:srgbClr val="49C5B1"/>
      </a:accent3>
      <a:accent4>
        <a:srgbClr val="8DE971"/>
      </a:accent4>
      <a:accent5>
        <a:srgbClr val="F4364F"/>
      </a:accent5>
      <a:accent6>
        <a:srgbClr val="C03BC4"/>
      </a:accent6>
      <a:hlink>
        <a:srgbClr val="0078D4"/>
      </a:hlink>
      <a:folHlink>
        <a:srgbClr val="0078D4"/>
      </a:folHlink>
    </a:clrScheme>
    <a:fontScheme name="Custom 4">
      <a:majorFont>
        <a:latin typeface="Segoe Sans Text Semibold"/>
        <a:ea typeface=""/>
        <a:cs typeface=""/>
      </a:majorFont>
      <a:minorFont>
        <a:latin typeface="Segoe Sans Tex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Azure Security .PPTX" id="{4F1CDCEB-D6F9-4551-A590-506B92F55608}" vid="{8DD1E9A9-4E42-4D4A-BCDE-03CD77C46F22}"/>
    </a:ext>
  </a:extLst>
</a:theme>
</file>

<file path=ppt/theme/theme2.xml><?xml version="1.0" encoding="utf-8"?>
<a:theme xmlns:a="http://schemas.openxmlformats.org/drawingml/2006/main" name="1_Azure 2023 Template">
  <a:themeElements>
    <a:clrScheme name="Custom 9">
      <a:dk1>
        <a:srgbClr val="000000"/>
      </a:dk1>
      <a:lt1>
        <a:srgbClr val="FFFFFF"/>
      </a:lt1>
      <a:dk2>
        <a:srgbClr val="0078D4"/>
      </a:dk2>
      <a:lt2>
        <a:srgbClr val="E8E6DF"/>
      </a:lt2>
      <a:accent1>
        <a:srgbClr val="0078D4"/>
      </a:accent1>
      <a:accent2>
        <a:srgbClr val="2A446F"/>
      </a:accent2>
      <a:accent3>
        <a:srgbClr val="49C5B1"/>
      </a:accent3>
      <a:accent4>
        <a:srgbClr val="8DE971"/>
      </a:accent4>
      <a:accent5>
        <a:srgbClr val="F4364F"/>
      </a:accent5>
      <a:accent6>
        <a:srgbClr val="C03BC4"/>
      </a:accent6>
      <a:hlink>
        <a:srgbClr val="0078D4"/>
      </a:hlink>
      <a:folHlink>
        <a:srgbClr val="7030A0"/>
      </a:folHlink>
    </a:clrScheme>
    <a:fontScheme name="Custom 4">
      <a:majorFont>
        <a:latin typeface="Segoe Sans Text Semibold"/>
        <a:ea typeface=""/>
        <a:cs typeface=""/>
      </a:majorFont>
      <a:minorFont>
        <a:latin typeface="Segoe Sans Tex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Presentation1" id="{54432D6F-10F2-4964-8161-BF348CC246BB}" vid="{13521289-1A57-47CF-B864-796003FB82C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SharedWithUsers xmlns="b1c3d6fc-5689-40cc-899d-3b916b4ff5bf">
      <UserInfo>
        <DisplayName>Joey Snow</DisplayName>
        <AccountId>215</AccountId>
        <AccountType/>
      </UserInfo>
      <UserInfo>
        <DisplayName>Temitope Adekanbi</DisplayName>
        <AccountId>193</AccountId>
        <AccountType/>
      </UserInfo>
      <UserInfo>
        <DisplayName>Mihai Peicu</DisplayName>
        <AccountId>253</AccountId>
        <AccountType/>
      </UserInfo>
      <UserInfo>
        <DisplayName>Lorenzo Rizzi</DisplayName>
        <AccountId>199</AccountId>
        <AccountType/>
      </UserInfo>
      <UserInfo>
        <DisplayName>Nannette Sperling (Synaxis Corporation)</DisplayName>
        <AccountId>157</AccountId>
        <AccountType/>
      </UserInfo>
      <UserInfo>
        <DisplayName>Molly Bostic</DisplayName>
        <AccountId>208</AccountId>
        <AccountType/>
      </UserInfo>
      <UserInfo>
        <DisplayName>Sean Whalen</DisplayName>
        <AccountId>40</AccountId>
        <AccountType/>
      </UserInfo>
    </SharedWithUsers>
    <test xmlns="07c5dfa0-33a3-47dd-bfb7-87fb96739115" xsi:nil="true"/>
    <Time xmlns="07c5dfa0-33a3-47dd-bfb7-87fb96739115" xsi:nil="true"/>
    <Status xmlns="07c5dfa0-33a3-47dd-bfb7-87fb96739115" xsi:nil="true"/>
    <lcf76f155ced4ddcb4097134ff3c332f xmlns="07c5dfa0-33a3-47dd-bfb7-87fb96739115">
      <Terms xmlns="http://schemas.microsoft.com/office/infopath/2007/PartnerControls"/>
    </lcf76f155ced4ddcb4097134ff3c332f>
    <Date xmlns="07c5dfa0-33a3-47dd-bfb7-87fb96739115" xsi:nil="true"/>
    <TaxCatchAll xmlns="230e9df3-be65-4c73-a93b-d1236ebd677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6D235E0236944CB2D0154C00AD9253" ma:contentTypeVersion="26" ma:contentTypeDescription="Create a new document." ma:contentTypeScope="" ma:versionID="41aa48f0d0fcd022d15edc1db881b801">
  <xsd:schema xmlns:xsd="http://www.w3.org/2001/XMLSchema" xmlns:xs="http://www.w3.org/2001/XMLSchema" xmlns:p="http://schemas.microsoft.com/office/2006/metadata/properties" xmlns:ns1="http://schemas.microsoft.com/sharepoint/v3" xmlns:ns2="07c5dfa0-33a3-47dd-bfb7-87fb96739115" xmlns:ns3="b1c3d6fc-5689-40cc-899d-3b916b4ff5bf" xmlns:ns4="230e9df3-be65-4c73-a93b-d1236ebd677e" targetNamespace="http://schemas.microsoft.com/office/2006/metadata/properties" ma:root="true" ma:fieldsID="ad11de25f3f36b6e7a16ba6e6aa81921" ns1:_="" ns2:_="" ns3:_="" ns4:_="">
    <xsd:import namespace="http://schemas.microsoft.com/sharepoint/v3"/>
    <xsd:import namespace="07c5dfa0-33a3-47dd-bfb7-87fb96739115"/>
    <xsd:import namespace="b1c3d6fc-5689-40cc-899d-3b916b4ff5bf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Date" minOccurs="0"/>
                <xsd:element ref="ns2:Time" minOccurs="0"/>
                <xsd:element ref="ns2:test" minOccurs="0"/>
                <xsd:element ref="ns2:MediaServiceLocation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c5dfa0-33a3-47dd-bfb7-87fb967391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8" nillable="true" ma:displayName="Status" ma:format="Dropdown" ma:internalName="Status">
      <xsd:simpleType>
        <xsd:restriction base="dms:Text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Date" ma:index="25" nillable="true" ma:displayName="Date" ma:format="DateOnly" ma:internalName="Date">
      <xsd:simpleType>
        <xsd:restriction base="dms:DateTime"/>
      </xsd:simpleType>
    </xsd:element>
    <xsd:element name="Time" ma:index="26" nillable="true" ma:displayName="Time" ma:format="DateTime" ma:internalName="Time">
      <xsd:simpleType>
        <xsd:restriction base="dms:DateTime"/>
      </xsd:simpleType>
    </xsd:element>
    <xsd:element name="test" ma:index="27" nillable="true" ma:displayName="test" ma:format="DateOnly" ma:internalName="test">
      <xsd:simpleType>
        <xsd:restriction base="dms:DateTime"/>
      </xsd:simpleType>
    </xsd:element>
    <xsd:element name="MediaServiceLocation" ma:index="28" nillable="true" ma:displayName="Location" ma:internalName="MediaServiceLocation" ma:readOnly="true">
      <xsd:simpleType>
        <xsd:restriction base="dms:Text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c3d6fc-5689-40cc-899d-3b916b4ff5b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1603ea5b-56ba-41f6-bada-27c0bbbe9ac1}" ma:internalName="TaxCatchAll" ma:showField="CatchAllData" ma:web="b1c3d6fc-5689-40cc-899d-3b916b4ff5b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57DA5C-569C-4BD6-89A7-7C6D6B88E64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583E74-E3CC-438B-B3BF-57A73D03922F}">
  <ds:schemaRefs>
    <ds:schemaRef ds:uri="07c5dfa0-33a3-47dd-bfb7-87fb96739115"/>
    <ds:schemaRef ds:uri="230e9df3-be65-4c73-a93b-d1236ebd677e"/>
    <ds:schemaRef ds:uri="750c25d8-586a-474c-8859-9a41d16c0536"/>
    <ds:schemaRef ds:uri="b1c3d6fc-5689-40cc-899d-3b916b4ff5bf"/>
    <ds:schemaRef ds:uri="c4f20c75-ad98-4a19-bb04-50cba9aa808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8D470E7-2B31-474B-BCF1-A5172950F386}">
  <ds:schemaRefs>
    <ds:schemaRef ds:uri="07c5dfa0-33a3-47dd-bfb7-87fb96739115"/>
    <ds:schemaRef ds:uri="230e9df3-be65-4c73-a93b-d1236ebd677e"/>
    <ds:schemaRef ds:uri="b1c3d6fc-5689-40cc-899d-3b916b4ff5b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Microsoft Deck</Template>
  <TotalTime>122</TotalTime>
  <Words>3073</Words>
  <Application>Microsoft Office PowerPoint</Application>
  <PresentationFormat>Widescreen</PresentationFormat>
  <Paragraphs>408</Paragraphs>
  <Slides>43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56" baseType="lpstr">
      <vt:lpstr>Aptos</vt:lpstr>
      <vt:lpstr>Aptos Mono</vt:lpstr>
      <vt:lpstr>Arial</vt:lpstr>
      <vt:lpstr>Calibri</vt:lpstr>
      <vt:lpstr>Consolas</vt:lpstr>
      <vt:lpstr>Segoe Sans Display Semibold</vt:lpstr>
      <vt:lpstr>Segoe Sans Text</vt:lpstr>
      <vt:lpstr>Segoe Sans Text Semibold</vt:lpstr>
      <vt:lpstr>Segoe UI</vt:lpstr>
      <vt:lpstr>Symbol</vt:lpstr>
      <vt:lpstr>Wingdings</vt:lpstr>
      <vt:lpstr>Azure 2023 Template</vt:lpstr>
      <vt:lpstr>1_Azure 2023 Template</vt:lpstr>
      <vt:lpstr>Azure Governance: Taming the Beast</vt:lpstr>
      <vt:lpstr>PowerPoint Presentation</vt:lpstr>
      <vt:lpstr>Housekeeping</vt:lpstr>
      <vt:lpstr>Azure Governance</vt:lpstr>
      <vt:lpstr>What is Azure Governance?</vt:lpstr>
      <vt:lpstr>A quick bit about Structure</vt:lpstr>
      <vt:lpstr>AZURE IS NOT YOUR DATACENTER!</vt:lpstr>
      <vt:lpstr>What Are We Trying To Govern?</vt:lpstr>
      <vt:lpstr>Management Groups</vt:lpstr>
      <vt:lpstr>Management Group Structure</vt:lpstr>
      <vt:lpstr>Subscriptions</vt:lpstr>
      <vt:lpstr>Resource Groups</vt:lpstr>
      <vt:lpstr>Another Good Idea/Bad Idea</vt:lpstr>
      <vt:lpstr>Managing the Mess</vt:lpstr>
      <vt:lpstr>Azure Policy</vt:lpstr>
      <vt:lpstr>Azure Policy</vt:lpstr>
      <vt:lpstr>Policy Structure</vt:lpstr>
      <vt:lpstr>Policy Effects Explained</vt:lpstr>
      <vt:lpstr>More Policy Effects Explained</vt:lpstr>
      <vt:lpstr>Policy Resources</vt:lpstr>
      <vt:lpstr>That’s Against Company Policy!</vt:lpstr>
      <vt:lpstr>Cost Management</vt:lpstr>
      <vt:lpstr>Cloud pricing journey</vt:lpstr>
      <vt:lpstr>Calculate costs of Azure products/services</vt:lpstr>
      <vt:lpstr>Plan for known usage needs and realize instant savings</vt:lpstr>
      <vt:lpstr>Manage and optimize Azure investments</vt:lpstr>
      <vt:lpstr>Cost Management</vt:lpstr>
      <vt:lpstr>RBAC</vt:lpstr>
      <vt:lpstr>Why Do We Need RBAC?</vt:lpstr>
      <vt:lpstr>Roles</vt:lpstr>
      <vt:lpstr>Role Definition Structure</vt:lpstr>
      <vt:lpstr>Recomended Structure</vt:lpstr>
      <vt:lpstr>Use Naming Conventions</vt:lpstr>
      <vt:lpstr>RBAC</vt:lpstr>
      <vt:lpstr>Templates/Deployment Stacks/IaC</vt:lpstr>
      <vt:lpstr>Why not deploy via the Portal</vt:lpstr>
      <vt:lpstr>So Many Options!</vt:lpstr>
      <vt:lpstr>Templates</vt:lpstr>
      <vt:lpstr>Deployment Stacks</vt:lpstr>
      <vt:lpstr>Infrastructure as Code</vt:lpstr>
      <vt:lpstr>How we Deploy Stuff</vt:lpstr>
      <vt:lpstr>Q&amp;A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Scott Corio</dc:creator>
  <cp:keywords>EBC, Azure, Security</cp:keywords>
  <cp:lastModifiedBy>Scott Corio</cp:lastModifiedBy>
  <cp:revision>1</cp:revision>
  <dcterms:created xsi:type="dcterms:W3CDTF">2024-08-14T16:09:09Z</dcterms:created>
  <dcterms:modified xsi:type="dcterms:W3CDTF">2024-08-16T12:51:22Z</dcterms:modified>
  <cp:category>EBC deck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0x010100D86D235E0236944CB2D0154C00AD9253</vt:lpwstr>
  </property>
  <property fmtid="{D5CDD505-2E9C-101B-9397-08002B2CF9AE}" pid="3" name="MediaServiceImageTags">
    <vt:lpwstr/>
  </property>
</Properties>
</file>

<file path=docProps/thumbnail.jpeg>
</file>